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7" r:id="rId2"/>
    <p:sldId id="316" r:id="rId3"/>
    <p:sldId id="347" r:id="rId4"/>
    <p:sldId id="345" r:id="rId5"/>
    <p:sldId id="337" r:id="rId6"/>
    <p:sldId id="340" r:id="rId7"/>
    <p:sldId id="338" r:id="rId8"/>
    <p:sldId id="326" r:id="rId9"/>
    <p:sldId id="325" r:id="rId10"/>
    <p:sldId id="339" r:id="rId11"/>
    <p:sldId id="344" r:id="rId12"/>
    <p:sldId id="332" r:id="rId13"/>
    <p:sldId id="327" r:id="rId14"/>
    <p:sldId id="331" r:id="rId15"/>
    <p:sldId id="334" r:id="rId16"/>
    <p:sldId id="343" r:id="rId17"/>
    <p:sldId id="342" r:id="rId18"/>
    <p:sldId id="322" r:id="rId19"/>
    <p:sldId id="335" r:id="rId20"/>
    <p:sldId id="341" r:id="rId21"/>
    <p:sldId id="330" r:id="rId22"/>
    <p:sldId id="346" r:id="rId23"/>
    <p:sldId id="324" r:id="rId24"/>
    <p:sldId id="32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E8DEE3-FF8A-4AFA-8E75-1B7C9A5C49AE}" v="2" dt="2024-04-24T20:06:42.909"/>
    <p1510:client id="{51FFD8E0-E89B-4FAD-9E35-DD73CD0C45AD}" v="74" dt="2024-04-24T20:11:05.001"/>
    <p1510:client id="{5BCCF685-C72E-4EB2-9E63-A127B8E24E4D}" v="4254" dt="2024-04-24T21:11:16.079"/>
    <p1510:client id="{5E7824B1-63BC-4092-B2C9-8C628F7D7771}" v="3807" dt="2024-04-24T20:14:22.535"/>
    <p1510:client id="{C4ECD272-81CA-4E96-B60B-9B7EA3C5DA63}" v="2046" dt="2024-04-25T12:58:51.9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Cost Percentage of Each</a:t>
            </a:r>
            <a:r>
              <a:rPr lang="en-US" baseline="0"/>
              <a:t> Subsystem</a:t>
            </a:r>
            <a:endParaRPr lang="en-US"/>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E559-4829-9D49-64F5864E50D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E559-4829-9D49-64F5864E50D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E559-4829-9D49-64F5864E50D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4277-4A98-9BAD-E31BFBFCBAF6}"/>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4277-4A98-9BAD-E31BFBFCBAF6}"/>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4277-4A98-9BAD-E31BFBFCBAF6}"/>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4277-4A98-9BAD-E31BFBFCBAF6}"/>
              </c:ext>
            </c:extLst>
          </c:dPt>
          <c:dLbls>
            <c:dLbl>
              <c:idx val="2"/>
              <c:spPr>
                <a:noFill/>
                <a:ln>
                  <a:noFill/>
                </a:ln>
                <a:effectLst/>
              </c:spPr>
              <c:txPr>
                <a:bodyPr rot="0" spcFirstLastPara="1" vertOverflow="ellipsis" vert="horz" wrap="square" lIns="38100" tIns="19050" rIns="38100" bIns="19050" anchor="b" anchorCtr="0">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E559-4829-9D49-64F5864E50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Charge Controller</c:v>
                </c:pt>
                <c:pt idx="1">
                  <c:v>Data Management</c:v>
                </c:pt>
                <c:pt idx="2">
                  <c:v>Inductive Loops</c:v>
                </c:pt>
                <c:pt idx="3">
                  <c:v>Loop Controller</c:v>
                </c:pt>
                <c:pt idx="4">
                  <c:v>Power Controller</c:v>
                </c:pt>
                <c:pt idx="5">
                  <c:v>Solar Power</c:v>
                </c:pt>
                <c:pt idx="6">
                  <c:v>Wall Power</c:v>
                </c:pt>
              </c:strCache>
            </c:strRef>
          </c:cat>
          <c:val>
            <c:numRef>
              <c:f>Sheet1!$B$2:$B$8</c:f>
              <c:numCache>
                <c:formatCode>"$"#,##0.00_);[Red]\("$"#,##0.00\)</c:formatCode>
                <c:ptCount val="7"/>
                <c:pt idx="0">
                  <c:v>198.37</c:v>
                </c:pt>
                <c:pt idx="1">
                  <c:v>231.45</c:v>
                </c:pt>
                <c:pt idx="2">
                  <c:v>5.17</c:v>
                </c:pt>
                <c:pt idx="3">
                  <c:v>60.9</c:v>
                </c:pt>
                <c:pt idx="4">
                  <c:v>43.17</c:v>
                </c:pt>
                <c:pt idx="5" formatCode="General">
                  <c:v>108.06</c:v>
                </c:pt>
                <c:pt idx="6">
                  <c:v>87.69</c:v>
                </c:pt>
              </c:numCache>
            </c:numRef>
          </c:val>
          <c:extLst>
            <c:ext xmlns:c16="http://schemas.microsoft.com/office/drawing/2014/chart" uri="{C3380CC4-5D6E-409C-BE32-E72D297353CC}">
              <c16:uniqueId val="{00000000-E559-4829-9D49-64F5864E50D7}"/>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22FFB-DC66-411E-9A85-CAB4B3C7E310}" type="datetimeFigureOut">
              <a:rPr lang="en-US" smtClean="0"/>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BF81D-6073-49CB-A0F5-23BD223361C9}" type="slidenum">
              <a:rPr lang="en-US" smtClean="0"/>
              <a:t>‹#›</a:t>
            </a:fld>
            <a:endParaRPr lang="en-US"/>
          </a:p>
        </p:txBody>
      </p:sp>
    </p:spTree>
    <p:extLst>
      <p:ext uri="{BB962C8B-B14F-4D97-AF65-F5344CB8AC3E}">
        <p14:creationId xmlns:p14="http://schemas.microsoft.com/office/powerpoint/2010/main" val="977812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I’m a part of capstone team 6, we are working on the parking lot monitoring system, and I’m going to give a brief introduction to our project.</a:t>
            </a:r>
          </a:p>
        </p:txBody>
      </p:sp>
      <p:sp>
        <p:nvSpPr>
          <p:cNvPr id="4" name="Slide Number Placeholder 3"/>
          <p:cNvSpPr>
            <a:spLocks noGrp="1"/>
          </p:cNvSpPr>
          <p:nvPr>
            <p:ph type="sldNum" sz="quarter" idx="5"/>
          </p:nvPr>
        </p:nvSpPr>
        <p:spPr/>
        <p:txBody>
          <a:bodyPr/>
          <a:lstStyle/>
          <a:p>
            <a:fld id="{59ABF81D-6073-49CB-A0F5-23BD223361C9}" type="slidenum">
              <a:rPr lang="en-US" smtClean="0"/>
              <a:t>1</a:t>
            </a:fld>
            <a:endParaRPr lang="en-US"/>
          </a:p>
        </p:txBody>
      </p:sp>
    </p:spTree>
    <p:extLst>
      <p:ext uri="{BB962C8B-B14F-4D97-AF65-F5344CB8AC3E}">
        <p14:creationId xmlns:p14="http://schemas.microsoft.com/office/powerpoint/2010/main" val="1506243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Block Diagram of the Loop Controller and how it functions (left) and PCB of Loop Controller (right).</a:t>
            </a:r>
          </a:p>
          <a:p>
            <a:endParaRPr lang="en-US"/>
          </a:p>
          <a:p>
            <a:pPr marL="228600" indent="-228600">
              <a:buAutoNum type="arabicPeriod"/>
            </a:pPr>
            <a:r>
              <a:rPr lang="en-US"/>
              <a:t>Explain what Loop Controller is to IAB so basic knowledge is given.  What does it do?</a:t>
            </a:r>
          </a:p>
          <a:p>
            <a:pPr marL="228600" indent="-228600">
              <a:buAutoNum type="arabicPeriod"/>
            </a:pPr>
            <a:r>
              <a:rPr lang="en-US"/>
              <a:t>Basic working of the Loop Controller</a:t>
            </a:r>
          </a:p>
          <a:p>
            <a:pPr marL="228600" indent="-228600">
              <a:buAutoNum type="arabicPeriod"/>
            </a:pPr>
            <a:r>
              <a:rPr lang="en-US"/>
              <a:t>Eddy currents change when a vehicle passes over the loops, causing a reduced inductance and increase in frequency.</a:t>
            </a:r>
          </a:p>
          <a:p>
            <a:pPr marL="228600" indent="-228600">
              <a:buAutoNum type="arabicPeriod"/>
            </a:pPr>
            <a:r>
              <a:rPr lang="en-US"/>
              <a:t>When frequency is increased, change is detected in ESP32.</a:t>
            </a:r>
          </a:p>
          <a:p>
            <a:pPr marL="228600" indent="-228600">
              <a:buAutoNum type="arabicPeriod"/>
            </a:pPr>
            <a:r>
              <a:rPr lang="en-US"/>
              <a:t>Theory Behind Loop Controller</a:t>
            </a:r>
          </a:p>
          <a:p>
            <a:pPr marL="228600" indent="-228600">
              <a:buAutoNum type="arabicPeriod"/>
            </a:pPr>
            <a:r>
              <a:rPr lang="en-US"/>
              <a:t>LC Tank Circuit and Inductive Loops rely on each other to set the oscillation frequency.</a:t>
            </a:r>
          </a:p>
          <a:p>
            <a:pPr marL="228600" indent="-228600">
              <a:buAutoNum type="arabicPeriod"/>
            </a:pPr>
            <a:r>
              <a:rPr lang="en-US"/>
              <a:t>Inductive Loops and Capacitors are in parallel with each other.  Start with capacitors charging and discharging, thus charging inductive loops and then discharge then repeat.</a:t>
            </a:r>
          </a:p>
          <a:p>
            <a:pPr marL="228600" indent="-228600">
              <a:buAutoNum type="arabicPeriod"/>
            </a:pPr>
            <a:r>
              <a:rPr lang="en-US"/>
              <a:t>Process repeated thus causing the oscillations and result is stable frequency.</a:t>
            </a:r>
          </a:p>
          <a:p>
            <a:pPr marL="228600" indent="-228600">
              <a:buAutoNum type="arabicPeriod"/>
            </a:pPr>
            <a:r>
              <a:rPr lang="en-US"/>
              <a:t>Due to the tapped capacitance (electric field of two capacitors is the same) of the circuit, the change in inductance from the loops is more stable in frequency.</a:t>
            </a:r>
          </a:p>
        </p:txBody>
      </p:sp>
      <p:sp>
        <p:nvSpPr>
          <p:cNvPr id="4" name="Slide Number Placeholder 3"/>
          <p:cNvSpPr>
            <a:spLocks noGrp="1"/>
          </p:cNvSpPr>
          <p:nvPr>
            <p:ph type="sldNum" sz="quarter" idx="5"/>
          </p:nvPr>
        </p:nvSpPr>
        <p:spPr/>
        <p:txBody>
          <a:bodyPr/>
          <a:lstStyle/>
          <a:p>
            <a:fld id="{59ABF81D-6073-49CB-A0F5-23BD223361C9}" type="slidenum">
              <a:rPr lang="en-US" smtClean="0"/>
              <a:t>12</a:t>
            </a:fld>
            <a:endParaRPr lang="en-US"/>
          </a:p>
        </p:txBody>
      </p:sp>
    </p:spTree>
    <p:extLst>
      <p:ext uri="{BB962C8B-B14F-4D97-AF65-F5344CB8AC3E}">
        <p14:creationId xmlns:p14="http://schemas.microsoft.com/office/powerpoint/2010/main" val="3412599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ESP32 is running a real time operating system with 3 tasks that run concurrently and one ISR.</a:t>
            </a:r>
          </a:p>
          <a:p>
            <a:r>
              <a:rPr lang="en-US"/>
              <a:t>The Pulse count, directional logic, and Send Message tasks, and the Message Received ISR.</a:t>
            </a:r>
          </a:p>
          <a:p>
            <a:r>
              <a:rPr lang="en-US"/>
              <a:t>The pulse count passively accumulates square wave pulses from the loop controller using the ESP’s Pulse Count hardware modules and gets the time elapsed since the last sample was taken to determine the frequency for a sample.</a:t>
            </a:r>
          </a:p>
          <a:p>
            <a:r>
              <a:rPr lang="en-US"/>
              <a:t>Directional logic makes decisions based on those frequency measurements and their timestamps.</a:t>
            </a:r>
          </a:p>
          <a:p>
            <a:r>
              <a:rPr lang="en-US"/>
              <a:t>Directional logic’s purpose is to update a value we call the delta.</a:t>
            </a:r>
          </a:p>
          <a:p>
            <a:r>
              <a:rPr lang="en-US"/>
              <a:t>The delta is a variable that keeps track of the number of vehicles past the loops and their direction based on the sign of the number.</a:t>
            </a:r>
          </a:p>
          <a:p>
            <a:r>
              <a:rPr lang="en-US"/>
              <a:t>For example a positive delta means more cars have entered the lot at this point then exited and vice versa.</a:t>
            </a:r>
          </a:p>
          <a:p>
            <a:r>
              <a:rPr lang="en-US"/>
              <a:t>So, directional logic decides the direction the vehicle is traveling and updates the delta accordingly.</a:t>
            </a:r>
          </a:p>
          <a:p>
            <a:r>
              <a:rPr lang="en-US"/>
              <a:t>The delta is stored in nonvolatile storage so it keeps its value when power is lost.</a:t>
            </a:r>
          </a:p>
          <a:p>
            <a:r>
              <a:rPr lang="en-US"/>
              <a:t>And the Send Message task reads the delta from NVS and sends the delta to the </a:t>
            </a:r>
            <a:r>
              <a:rPr lang="en-US" err="1"/>
              <a:t>LoRaWAN</a:t>
            </a:r>
            <a:r>
              <a:rPr lang="en-US"/>
              <a:t> gateway at a set interval.</a:t>
            </a:r>
          </a:p>
          <a:p>
            <a:endParaRPr lang="en-US"/>
          </a:p>
          <a:p>
            <a:r>
              <a:rPr lang="en-US"/>
              <a:t>The </a:t>
            </a:r>
            <a:r>
              <a:rPr lang="en-US" err="1"/>
              <a:t>LoRaWAN</a:t>
            </a:r>
            <a:r>
              <a:rPr lang="en-US"/>
              <a:t> Message Received ISR is triggered when a downlink is received from the gateway. </a:t>
            </a:r>
          </a:p>
          <a:p>
            <a:r>
              <a:rPr lang="en-US"/>
              <a:t>The contents of the message are used to remotely set the delta.</a:t>
            </a:r>
          </a:p>
          <a:p>
            <a:endParaRPr lang="en-US"/>
          </a:p>
        </p:txBody>
      </p:sp>
      <p:sp>
        <p:nvSpPr>
          <p:cNvPr id="4" name="Slide Number Placeholder 3"/>
          <p:cNvSpPr>
            <a:spLocks noGrp="1"/>
          </p:cNvSpPr>
          <p:nvPr>
            <p:ph type="sldNum" sz="quarter" idx="5"/>
          </p:nvPr>
        </p:nvSpPr>
        <p:spPr/>
        <p:txBody>
          <a:bodyPr/>
          <a:lstStyle/>
          <a:p>
            <a:fld id="{59ABF81D-6073-49CB-A0F5-23BD223361C9}" type="slidenum">
              <a:rPr lang="en-US" smtClean="0"/>
              <a:t>13</a:t>
            </a:fld>
            <a:endParaRPr lang="en-US"/>
          </a:p>
        </p:txBody>
      </p:sp>
    </p:spTree>
    <p:extLst>
      <p:ext uri="{BB962C8B-B14F-4D97-AF65-F5344CB8AC3E}">
        <p14:creationId xmlns:p14="http://schemas.microsoft.com/office/powerpoint/2010/main" val="3019906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t>
            </a:r>
            <a:r>
              <a:rPr lang="en-US" err="1"/>
              <a:t>LoRaWAN</a:t>
            </a:r>
            <a:r>
              <a:rPr lang="en-US"/>
              <a:t> network looks like this.</a:t>
            </a:r>
          </a:p>
          <a:p>
            <a:r>
              <a:rPr lang="en-US"/>
              <a:t>We have the ESP32 end devices which use RFM95W LoRa Radios to transmit data over </a:t>
            </a:r>
            <a:r>
              <a:rPr lang="en-US" err="1"/>
              <a:t>LoRaWAN</a:t>
            </a:r>
            <a:r>
              <a:rPr lang="en-US"/>
              <a:t>.</a:t>
            </a:r>
          </a:p>
          <a:p>
            <a:r>
              <a:rPr lang="en-US"/>
              <a:t>They send their data to the Raspberry pi based gateway which uses the WM1302 concentrator to demodulate </a:t>
            </a:r>
            <a:r>
              <a:rPr lang="en-US" err="1"/>
              <a:t>LoRaWAN</a:t>
            </a:r>
            <a:r>
              <a:rPr lang="en-US"/>
              <a:t> packets.</a:t>
            </a:r>
          </a:p>
          <a:p>
            <a:r>
              <a:rPr lang="en-US"/>
              <a:t>That gateway forwards the packets to our things stack network server.</a:t>
            </a:r>
          </a:p>
          <a:p>
            <a:r>
              <a:rPr lang="en-US"/>
              <a:t>And then the data appears in the user facing web application on the things stack.</a:t>
            </a:r>
          </a:p>
          <a:p>
            <a:endParaRPr lang="en-US"/>
          </a:p>
        </p:txBody>
      </p:sp>
      <p:sp>
        <p:nvSpPr>
          <p:cNvPr id="4" name="Slide Number Placeholder 3"/>
          <p:cNvSpPr>
            <a:spLocks noGrp="1"/>
          </p:cNvSpPr>
          <p:nvPr>
            <p:ph type="sldNum" sz="quarter" idx="5"/>
          </p:nvPr>
        </p:nvSpPr>
        <p:spPr/>
        <p:txBody>
          <a:bodyPr/>
          <a:lstStyle/>
          <a:p>
            <a:fld id="{59ABF81D-6073-49CB-A0F5-23BD223361C9}" type="slidenum">
              <a:rPr lang="en-US" smtClean="0"/>
              <a:t>14</a:t>
            </a:fld>
            <a:endParaRPr lang="en-US"/>
          </a:p>
        </p:txBody>
      </p:sp>
    </p:spTree>
    <p:extLst>
      <p:ext uri="{BB962C8B-B14F-4D97-AF65-F5344CB8AC3E}">
        <p14:creationId xmlns:p14="http://schemas.microsoft.com/office/powerpoint/2010/main" val="2311062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web application looks like this.</a:t>
            </a:r>
          </a:p>
          <a:p>
            <a:r>
              <a:rPr lang="en-US"/>
              <a:t>It’s hosted by the things stack which provides </a:t>
            </a:r>
            <a:r>
              <a:rPr lang="en-US" err="1"/>
              <a:t>LoRaWAN</a:t>
            </a:r>
            <a:r>
              <a:rPr lang="en-US"/>
              <a:t> infrastructure such as Network servers, authentication servers and application servers.</a:t>
            </a:r>
          </a:p>
          <a:p>
            <a:r>
              <a:rPr lang="en-US"/>
              <a:t>I have created this Application called inductive loop sensor nodes.</a:t>
            </a:r>
          </a:p>
          <a:p>
            <a:r>
              <a:rPr lang="en-US"/>
              <a:t>You can easily add more gateways to the application and register more ESP end devices.</a:t>
            </a:r>
          </a:p>
          <a:p>
            <a:r>
              <a:rPr lang="en-US"/>
              <a:t>This means scaling the system across all of campus would be as simple as strategically placing gateways, registering them with the application, and also registering the additional ESP32 end devices.</a:t>
            </a:r>
          </a:p>
          <a:p>
            <a:r>
              <a:rPr lang="en-US"/>
              <a:t>The things stack can also be integrated with many other services. For example, we can use a webhook to send our data to the firebase mobile app developed by the last team who worked on this project.</a:t>
            </a:r>
          </a:p>
        </p:txBody>
      </p:sp>
      <p:sp>
        <p:nvSpPr>
          <p:cNvPr id="4" name="Slide Number Placeholder 3"/>
          <p:cNvSpPr>
            <a:spLocks noGrp="1"/>
          </p:cNvSpPr>
          <p:nvPr>
            <p:ph type="sldNum" sz="quarter" idx="5"/>
          </p:nvPr>
        </p:nvSpPr>
        <p:spPr/>
        <p:txBody>
          <a:bodyPr/>
          <a:lstStyle/>
          <a:p>
            <a:fld id="{59ABF81D-6073-49CB-A0F5-23BD223361C9}" type="slidenum">
              <a:rPr lang="en-US" smtClean="0"/>
              <a:t>15</a:t>
            </a:fld>
            <a:endParaRPr lang="en-US"/>
          </a:p>
        </p:txBody>
      </p:sp>
    </p:spTree>
    <p:extLst>
      <p:ext uri="{BB962C8B-B14F-4D97-AF65-F5344CB8AC3E}">
        <p14:creationId xmlns:p14="http://schemas.microsoft.com/office/powerpoint/2010/main" val="3589524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the design process, we realized some of our measures of success have changed.</a:t>
            </a:r>
          </a:p>
          <a:p>
            <a:r>
              <a:rPr lang="en-US"/>
              <a:t>The Local Space Availability measure of success was deemed unnecessary.</a:t>
            </a:r>
          </a:p>
          <a:p>
            <a:r>
              <a:rPr lang="en-US"/>
              <a:t>Throughout the design of the project, we realized keeping a synchronized count of available spaces locally on every ESP32 would be infeasible and unnecessary.</a:t>
            </a:r>
          </a:p>
          <a:p>
            <a:r>
              <a:rPr lang="en-US"/>
              <a:t>Instead, only the change in vehicles, the delta, should be stored locally, the number of vehicles in a parking lot or the number of available spaces can be calculated and stored server side.</a:t>
            </a:r>
          </a:p>
          <a:p>
            <a:r>
              <a:rPr lang="en-US"/>
              <a:t>This way the ESP32s do not need to communicate among themselves to keep a value up to date.</a:t>
            </a:r>
          </a:p>
          <a:p>
            <a:endParaRPr lang="en-US"/>
          </a:p>
        </p:txBody>
      </p:sp>
      <p:sp>
        <p:nvSpPr>
          <p:cNvPr id="4" name="Slide Number Placeholder 3"/>
          <p:cNvSpPr>
            <a:spLocks noGrp="1"/>
          </p:cNvSpPr>
          <p:nvPr>
            <p:ph type="sldNum" sz="quarter" idx="5"/>
          </p:nvPr>
        </p:nvSpPr>
        <p:spPr/>
        <p:txBody>
          <a:bodyPr/>
          <a:lstStyle/>
          <a:p>
            <a:fld id="{59ABF81D-6073-49CB-A0F5-23BD223361C9}" type="slidenum">
              <a:rPr lang="en-US" smtClean="0"/>
              <a:t>16</a:t>
            </a:fld>
            <a:endParaRPr lang="en-US"/>
          </a:p>
        </p:txBody>
      </p:sp>
    </p:spTree>
    <p:extLst>
      <p:ext uri="{BB962C8B-B14F-4D97-AF65-F5344CB8AC3E}">
        <p14:creationId xmlns:p14="http://schemas.microsoft.com/office/powerpoint/2010/main" val="487242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YouTube Link: https://youtu.be/kGD3eaTffT4</a:t>
            </a:r>
          </a:p>
          <a:p>
            <a:endParaRPr lang="en-US"/>
          </a:p>
          <a:p>
            <a:r>
              <a:rPr lang="en-US"/>
              <a:t>We have recorded a video demonstration of a car driving over the loops at 5 mph to demonstrate how the delta changes and shows up in the things stack application.</a:t>
            </a:r>
          </a:p>
        </p:txBody>
      </p:sp>
      <p:sp>
        <p:nvSpPr>
          <p:cNvPr id="4" name="Slide Number Placeholder 3"/>
          <p:cNvSpPr>
            <a:spLocks noGrp="1"/>
          </p:cNvSpPr>
          <p:nvPr>
            <p:ph type="sldNum" sz="quarter" idx="5"/>
          </p:nvPr>
        </p:nvSpPr>
        <p:spPr/>
        <p:txBody>
          <a:bodyPr/>
          <a:lstStyle/>
          <a:p>
            <a:fld id="{59ABF81D-6073-49CB-A0F5-23BD223361C9}" type="slidenum">
              <a:rPr lang="en-US" smtClean="0"/>
              <a:t>17</a:t>
            </a:fld>
            <a:endParaRPr lang="en-US"/>
          </a:p>
        </p:txBody>
      </p:sp>
    </p:spTree>
    <p:extLst>
      <p:ext uri="{BB962C8B-B14F-4D97-AF65-F5344CB8AC3E}">
        <p14:creationId xmlns:p14="http://schemas.microsoft.com/office/powerpoint/2010/main" val="353951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Experimentation Results: ESP32 Frequency Measurement</a:t>
            </a:r>
          </a:p>
          <a:p>
            <a:endParaRPr lang="en-US"/>
          </a:p>
          <a:p>
            <a:r>
              <a:rPr lang="en-US"/>
              <a:t>1. Note the distance between the spikes for time between different events</a:t>
            </a:r>
          </a:p>
        </p:txBody>
      </p:sp>
      <p:sp>
        <p:nvSpPr>
          <p:cNvPr id="4" name="Slide Number Placeholder 3"/>
          <p:cNvSpPr>
            <a:spLocks noGrp="1"/>
          </p:cNvSpPr>
          <p:nvPr>
            <p:ph type="sldNum" sz="quarter" idx="5"/>
          </p:nvPr>
        </p:nvSpPr>
        <p:spPr/>
        <p:txBody>
          <a:bodyPr/>
          <a:lstStyle/>
          <a:p>
            <a:fld id="{59ABF81D-6073-49CB-A0F5-23BD223361C9}" type="slidenum">
              <a:rPr lang="en-US" smtClean="0"/>
              <a:t>18</a:t>
            </a:fld>
            <a:endParaRPr lang="en-US"/>
          </a:p>
        </p:txBody>
      </p:sp>
    </p:spTree>
    <p:extLst>
      <p:ext uri="{BB962C8B-B14F-4D97-AF65-F5344CB8AC3E}">
        <p14:creationId xmlns:p14="http://schemas.microsoft.com/office/powerpoint/2010/main" val="378781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tested the reliability of the vehicle detector by running 20 tests at speeds of 5, 10, 15, 20 mph in the entering direction and 20 more for each of those speeds in the exiting direction.</a:t>
            </a:r>
          </a:p>
          <a:p>
            <a:r>
              <a:rPr lang="en-US"/>
              <a:t>Entering remained 100% accurate, as did 5 mph and 10 mph.</a:t>
            </a:r>
          </a:p>
          <a:p>
            <a:r>
              <a:rPr lang="en-US"/>
              <a:t>We only got a few wrong changes at 15 mph exiting and 20 mph exiting.</a:t>
            </a:r>
          </a:p>
          <a:p>
            <a:r>
              <a:rPr lang="en-US"/>
              <a:t>However, that may have something to do with those runs being at the end of testing.</a:t>
            </a:r>
          </a:p>
          <a:p>
            <a:r>
              <a:rPr lang="en-US"/>
              <a:t>The loops became worn and mishappen by then, and we could see the frequency of the loops had drifted a lot since the start of testing.</a:t>
            </a:r>
          </a:p>
          <a:p>
            <a:r>
              <a:rPr lang="en-US"/>
              <a:t>We still ended up with an overall accuracy of about 96%.</a:t>
            </a:r>
          </a:p>
        </p:txBody>
      </p:sp>
      <p:sp>
        <p:nvSpPr>
          <p:cNvPr id="4" name="Slide Number Placeholder 3"/>
          <p:cNvSpPr>
            <a:spLocks noGrp="1"/>
          </p:cNvSpPr>
          <p:nvPr>
            <p:ph type="sldNum" sz="quarter" idx="5"/>
          </p:nvPr>
        </p:nvSpPr>
        <p:spPr/>
        <p:txBody>
          <a:bodyPr/>
          <a:lstStyle/>
          <a:p>
            <a:fld id="{59ABF81D-6073-49CB-A0F5-23BD223361C9}" type="slidenum">
              <a:rPr lang="en-US" smtClean="0"/>
              <a:t>19</a:t>
            </a:fld>
            <a:endParaRPr lang="en-US"/>
          </a:p>
        </p:txBody>
      </p:sp>
    </p:spTree>
    <p:extLst>
      <p:ext uri="{BB962C8B-B14F-4D97-AF65-F5344CB8AC3E}">
        <p14:creationId xmlns:p14="http://schemas.microsoft.com/office/powerpoint/2010/main" val="478830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testing the range of the </a:t>
            </a:r>
            <a:r>
              <a:rPr lang="en-US" err="1"/>
              <a:t>LoRaWAN</a:t>
            </a:r>
            <a:r>
              <a:rPr lang="en-US"/>
              <a:t> network, I found that I could reliably get about 1 km of range. </a:t>
            </a:r>
          </a:p>
          <a:p>
            <a:r>
              <a:rPr lang="en-US"/>
              <a:t>This is a circle with a radius of 1 km centered at Brown Hall. </a:t>
            </a:r>
          </a:p>
          <a:p>
            <a:r>
              <a:rPr lang="en-US"/>
              <a:t>Clearly, the </a:t>
            </a:r>
            <a:r>
              <a:rPr lang="en-US" err="1"/>
              <a:t>LoRaWAN</a:t>
            </a:r>
            <a:r>
              <a:rPr lang="en-US"/>
              <a:t> network can cover all of campus. </a:t>
            </a:r>
          </a:p>
          <a:p>
            <a:r>
              <a:rPr lang="en-US"/>
              <a:t>However, valleys are challenging because when you get enough of the Earth between the gateway and end device you lose connection.</a:t>
            </a:r>
          </a:p>
          <a:p>
            <a:r>
              <a:rPr lang="en-US"/>
              <a:t>This makes certain parts of campus hard to reach unless multiple gateways were to be used.</a:t>
            </a:r>
          </a:p>
        </p:txBody>
      </p:sp>
      <p:sp>
        <p:nvSpPr>
          <p:cNvPr id="4" name="Slide Number Placeholder 3"/>
          <p:cNvSpPr>
            <a:spLocks noGrp="1"/>
          </p:cNvSpPr>
          <p:nvPr>
            <p:ph type="sldNum" sz="quarter" idx="5"/>
          </p:nvPr>
        </p:nvSpPr>
        <p:spPr/>
        <p:txBody>
          <a:bodyPr/>
          <a:lstStyle/>
          <a:p>
            <a:fld id="{59ABF81D-6073-49CB-A0F5-23BD223361C9}" type="slidenum">
              <a:rPr lang="en-US" smtClean="0"/>
              <a:t>20</a:t>
            </a:fld>
            <a:endParaRPr lang="en-US"/>
          </a:p>
        </p:txBody>
      </p:sp>
    </p:spTree>
    <p:extLst>
      <p:ext uri="{BB962C8B-B14F-4D97-AF65-F5344CB8AC3E}">
        <p14:creationId xmlns:p14="http://schemas.microsoft.com/office/powerpoint/2010/main" val="3584557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the measures of the success have evolved over the project</a:t>
            </a:r>
          </a:p>
          <a:p>
            <a:endParaRPr lang="en-US"/>
          </a:p>
          <a:p>
            <a:r>
              <a:rPr lang="en-US"/>
              <a:t>FTO -&gt; No change</a:t>
            </a:r>
          </a:p>
          <a:p>
            <a:r>
              <a:rPr lang="en-US"/>
              <a:t>WC -&gt; No Change</a:t>
            </a:r>
          </a:p>
          <a:p>
            <a:r>
              <a:rPr lang="en-US"/>
              <a:t>LSAR -&gt; Keep track of the change of vehicles instead of the amount of available spots</a:t>
            </a:r>
          </a:p>
          <a:p>
            <a:r>
              <a:rPr lang="en-US"/>
              <a:t>SAR -&gt; No Change</a:t>
            </a:r>
          </a:p>
        </p:txBody>
      </p:sp>
      <p:sp>
        <p:nvSpPr>
          <p:cNvPr id="4" name="Slide Number Placeholder 3"/>
          <p:cNvSpPr>
            <a:spLocks noGrp="1"/>
          </p:cNvSpPr>
          <p:nvPr>
            <p:ph type="sldNum" sz="quarter" idx="5"/>
          </p:nvPr>
        </p:nvSpPr>
        <p:spPr/>
        <p:txBody>
          <a:bodyPr/>
          <a:lstStyle/>
          <a:p>
            <a:fld id="{59ABF81D-6073-49CB-A0F5-23BD223361C9}" type="slidenum">
              <a:rPr lang="en-US" smtClean="0"/>
              <a:t>21</a:t>
            </a:fld>
            <a:endParaRPr lang="en-US"/>
          </a:p>
        </p:txBody>
      </p:sp>
    </p:spTree>
    <p:extLst>
      <p:ext uri="{BB962C8B-B14F-4D97-AF65-F5344CB8AC3E}">
        <p14:creationId xmlns:p14="http://schemas.microsoft.com/office/powerpoint/2010/main" val="1449812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Stakeholders:</a:t>
            </a:r>
          </a:p>
          <a:p>
            <a:pPr marL="228600" indent="-228600">
              <a:buAutoNum type="arabicParenR"/>
            </a:pPr>
            <a:r>
              <a:rPr lang="en-US"/>
              <a:t>Students and Faculty</a:t>
            </a:r>
          </a:p>
          <a:p>
            <a:pPr marL="228600" indent="-228600">
              <a:buAutoNum type="arabicParenR"/>
            </a:pPr>
            <a:r>
              <a:rPr lang="en-US"/>
              <a:t>Literally anybody on campus that wants to park</a:t>
            </a:r>
          </a:p>
        </p:txBody>
      </p:sp>
      <p:sp>
        <p:nvSpPr>
          <p:cNvPr id="4" name="Slide Number Placeholder 3"/>
          <p:cNvSpPr>
            <a:spLocks noGrp="1"/>
          </p:cNvSpPr>
          <p:nvPr>
            <p:ph type="sldNum" sz="quarter" idx="5"/>
          </p:nvPr>
        </p:nvSpPr>
        <p:spPr/>
        <p:txBody>
          <a:bodyPr/>
          <a:lstStyle/>
          <a:p>
            <a:fld id="{59ABF81D-6073-49CB-A0F5-23BD223361C9}" type="slidenum">
              <a:rPr lang="en-US" smtClean="0"/>
              <a:t>2</a:t>
            </a:fld>
            <a:endParaRPr lang="en-US"/>
          </a:p>
        </p:txBody>
      </p:sp>
    </p:spTree>
    <p:extLst>
      <p:ext uri="{BB962C8B-B14F-4D97-AF65-F5344CB8AC3E}">
        <p14:creationId xmlns:p14="http://schemas.microsoft.com/office/powerpoint/2010/main" val="4169101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ABF81D-6073-49CB-A0F5-23BD223361C9}" type="slidenum">
              <a:rPr lang="en-US" smtClean="0"/>
              <a:t>23</a:t>
            </a:fld>
            <a:endParaRPr lang="en-US"/>
          </a:p>
        </p:txBody>
      </p:sp>
    </p:spTree>
    <p:extLst>
      <p:ext uri="{BB962C8B-B14F-4D97-AF65-F5344CB8AC3E}">
        <p14:creationId xmlns:p14="http://schemas.microsoft.com/office/powerpoint/2010/main" val="494101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discovered camera problems: </a:t>
            </a:r>
          </a:p>
          <a:p>
            <a:pPr marL="228600" indent="-228600">
              <a:buAutoNum type="arabicParenR"/>
            </a:pPr>
            <a:r>
              <a:rPr lang="en-US"/>
              <a:t>No vision during the night or many weather conditions</a:t>
            </a:r>
          </a:p>
          <a:p>
            <a:pPr marL="228600" indent="-228600">
              <a:buAutoNum type="arabicParenR"/>
            </a:pPr>
            <a:r>
              <a:rPr lang="en-US"/>
              <a:t>Can’t cover all parking lots (like gravel lot)</a:t>
            </a:r>
          </a:p>
          <a:p>
            <a:endParaRPr lang="en-US"/>
          </a:p>
        </p:txBody>
      </p:sp>
      <p:sp>
        <p:nvSpPr>
          <p:cNvPr id="4" name="Slide Number Placeholder 3"/>
          <p:cNvSpPr>
            <a:spLocks noGrp="1"/>
          </p:cNvSpPr>
          <p:nvPr>
            <p:ph type="sldNum" sz="quarter" idx="5"/>
          </p:nvPr>
        </p:nvSpPr>
        <p:spPr/>
        <p:txBody>
          <a:bodyPr/>
          <a:lstStyle/>
          <a:p>
            <a:fld id="{59ABF81D-6073-49CB-A0F5-23BD223361C9}" type="slidenum">
              <a:rPr lang="en-US" smtClean="0"/>
              <a:t>3</a:t>
            </a:fld>
            <a:endParaRPr lang="en-US"/>
          </a:p>
        </p:txBody>
      </p:sp>
    </p:spTree>
    <p:extLst>
      <p:ext uri="{BB962C8B-B14F-4D97-AF65-F5344CB8AC3E}">
        <p14:creationId xmlns:p14="http://schemas.microsoft.com/office/powerpoint/2010/main" val="1394971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discovered camera problems: </a:t>
            </a:r>
          </a:p>
          <a:p>
            <a:pPr marL="228600" indent="-228600">
              <a:buAutoNum type="arabicParenR"/>
            </a:pPr>
            <a:r>
              <a:rPr lang="en-US"/>
              <a:t>No vision during the night or many weather conditions</a:t>
            </a:r>
          </a:p>
          <a:p>
            <a:pPr marL="228600" indent="-228600">
              <a:buAutoNum type="arabicParenR"/>
            </a:pPr>
            <a:r>
              <a:rPr lang="en-US"/>
              <a:t>Can’t cover all parking lots (like gravel lot)</a:t>
            </a:r>
          </a:p>
          <a:p>
            <a:endParaRPr lang="en-US"/>
          </a:p>
        </p:txBody>
      </p:sp>
      <p:sp>
        <p:nvSpPr>
          <p:cNvPr id="4" name="Slide Number Placeholder 3"/>
          <p:cNvSpPr>
            <a:spLocks noGrp="1"/>
          </p:cNvSpPr>
          <p:nvPr>
            <p:ph type="sldNum" sz="quarter" idx="5"/>
          </p:nvPr>
        </p:nvSpPr>
        <p:spPr/>
        <p:txBody>
          <a:bodyPr/>
          <a:lstStyle/>
          <a:p>
            <a:fld id="{59ABF81D-6073-49CB-A0F5-23BD223361C9}" type="slidenum">
              <a:rPr lang="en-US" smtClean="0"/>
              <a:t>4</a:t>
            </a:fld>
            <a:endParaRPr lang="en-US"/>
          </a:p>
        </p:txBody>
      </p:sp>
    </p:spTree>
    <p:extLst>
      <p:ext uri="{BB962C8B-B14F-4D97-AF65-F5344CB8AC3E}">
        <p14:creationId xmlns:p14="http://schemas.microsoft.com/office/powerpoint/2010/main" val="705639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PT Sans Regular"/>
                <a:cs typeface="Calibri"/>
              </a:rPr>
              <a:t>Inductive Loops provide more reliable vehicle detection</a:t>
            </a:r>
          </a:p>
          <a:p>
            <a:endParaRPr lang="en-US"/>
          </a:p>
          <a:p>
            <a:r>
              <a:rPr lang="en-US"/>
              <a:t>One sensor and two inductive loops for each entrance and exit</a:t>
            </a:r>
          </a:p>
        </p:txBody>
      </p:sp>
      <p:sp>
        <p:nvSpPr>
          <p:cNvPr id="4" name="Slide Number Placeholder 3"/>
          <p:cNvSpPr>
            <a:spLocks noGrp="1"/>
          </p:cNvSpPr>
          <p:nvPr>
            <p:ph type="sldNum" sz="quarter" idx="5"/>
          </p:nvPr>
        </p:nvSpPr>
        <p:spPr/>
        <p:txBody>
          <a:bodyPr/>
          <a:lstStyle/>
          <a:p>
            <a:fld id="{59ABF81D-6073-49CB-A0F5-23BD223361C9}" type="slidenum">
              <a:rPr lang="en-US" smtClean="0"/>
              <a:t>5</a:t>
            </a:fld>
            <a:endParaRPr lang="en-US"/>
          </a:p>
        </p:txBody>
      </p:sp>
    </p:spTree>
    <p:extLst>
      <p:ext uri="{BB962C8B-B14F-4D97-AF65-F5344CB8AC3E}">
        <p14:creationId xmlns:p14="http://schemas.microsoft.com/office/powerpoint/2010/main" val="350558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Power Systems:</a:t>
            </a:r>
          </a:p>
          <a:p>
            <a:endParaRPr lang="en-US"/>
          </a:p>
          <a:p>
            <a:r>
              <a:rPr lang="en-US"/>
              <a:t>Wall Power for lots near big buildings (less sunlight).</a:t>
            </a:r>
          </a:p>
          <a:p>
            <a:r>
              <a:rPr lang="en-US"/>
              <a:t>Solar Power for lots further away from buildings (no outlets)</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59ABF81D-6073-49CB-A0F5-23BD223361C9}" type="slidenum">
              <a:rPr lang="en-US" smtClean="0"/>
              <a:t>7</a:t>
            </a:fld>
            <a:endParaRPr lang="en-US"/>
          </a:p>
        </p:txBody>
      </p:sp>
    </p:spTree>
    <p:extLst>
      <p:ext uri="{BB962C8B-B14F-4D97-AF65-F5344CB8AC3E}">
        <p14:creationId xmlns:p14="http://schemas.microsoft.com/office/powerpoint/2010/main" val="48618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 Take wall power or battery power and buck it down before sending it out to the other subsystems</a:t>
            </a:r>
          </a:p>
        </p:txBody>
      </p:sp>
      <p:sp>
        <p:nvSpPr>
          <p:cNvPr id="4" name="Slide Number Placeholder 3"/>
          <p:cNvSpPr>
            <a:spLocks noGrp="1"/>
          </p:cNvSpPr>
          <p:nvPr>
            <p:ph type="sldNum" sz="quarter" idx="5"/>
          </p:nvPr>
        </p:nvSpPr>
        <p:spPr/>
        <p:txBody>
          <a:bodyPr/>
          <a:lstStyle/>
          <a:p>
            <a:fld id="{59ABF81D-6073-49CB-A0F5-23BD223361C9}" type="slidenum">
              <a:rPr lang="en-US" smtClean="0"/>
              <a:t>8</a:t>
            </a:fld>
            <a:endParaRPr lang="en-US"/>
          </a:p>
        </p:txBody>
      </p:sp>
    </p:spTree>
    <p:extLst>
      <p:ext uri="{BB962C8B-B14F-4D97-AF65-F5344CB8AC3E}">
        <p14:creationId xmlns:p14="http://schemas.microsoft.com/office/powerpoint/2010/main" val="3956036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ABF81D-6073-49CB-A0F5-23BD223361C9}" type="slidenum">
              <a:rPr lang="en-US" smtClean="0"/>
              <a:t>9</a:t>
            </a:fld>
            <a:endParaRPr lang="en-US"/>
          </a:p>
        </p:txBody>
      </p:sp>
    </p:spTree>
    <p:extLst>
      <p:ext uri="{BB962C8B-B14F-4D97-AF65-F5344CB8AC3E}">
        <p14:creationId xmlns:p14="http://schemas.microsoft.com/office/powerpoint/2010/main" val="311581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Charge Controller was an ambition subsystem</a:t>
            </a:r>
          </a:p>
          <a:p>
            <a:endParaRPr lang="en-US"/>
          </a:p>
          <a:p>
            <a:r>
              <a:rPr lang="en-US"/>
              <a:t>Similar to a high-end power controller </a:t>
            </a:r>
          </a:p>
        </p:txBody>
      </p:sp>
      <p:sp>
        <p:nvSpPr>
          <p:cNvPr id="4" name="Slide Number Placeholder 3"/>
          <p:cNvSpPr>
            <a:spLocks noGrp="1"/>
          </p:cNvSpPr>
          <p:nvPr>
            <p:ph type="sldNum" sz="quarter" idx="5"/>
          </p:nvPr>
        </p:nvSpPr>
        <p:spPr/>
        <p:txBody>
          <a:bodyPr/>
          <a:lstStyle/>
          <a:p>
            <a:fld id="{59ABF81D-6073-49CB-A0F5-23BD223361C9}" type="slidenum">
              <a:rPr lang="en-US" smtClean="0"/>
              <a:t>10</a:t>
            </a:fld>
            <a:endParaRPr lang="en-US"/>
          </a:p>
        </p:txBody>
      </p:sp>
    </p:spTree>
    <p:extLst>
      <p:ext uri="{BB962C8B-B14F-4D97-AF65-F5344CB8AC3E}">
        <p14:creationId xmlns:p14="http://schemas.microsoft.com/office/powerpoint/2010/main" val="1059703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114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7CF5-6E34-994C-9DF8-F60E3E063DE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BDE7E2-0D10-2A41-AD7E-65138295A81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55CCAF-4507-D249-B940-8A5E64B096C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318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F1E3-1829-6842-88D5-EC0ADFB4740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F6DD37-2670-704C-AF06-D12662CBE2B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4FC3BBE-A013-AB42-9D2D-A62A1FA70A7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92245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537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B592-6A20-A949-8DD8-C2E649AC11B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CCB558-015B-FE4B-BDAA-8C8738557EA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4969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65E92-35C5-7C49-966A-1FAB371F75C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5D4336E-E0AD-F240-8499-E5BB0B19CF2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218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B847-37CB-514A-BACF-F64B69C6211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5AA7CC-E197-4A48-93BD-F75404B1AD8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29640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75E35-AEC0-7748-BD44-976CDC2B282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5B60238-2C6B-6640-A4E6-563FC59075B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A15DAB-874E-C64D-86B4-CCE809697A68}"/>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97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3C1B-274B-0E4C-B66B-18F3078572C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EEEA418-6229-CD4C-A1CA-B173D9FA02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785246-F654-0B46-9906-C1BC65DAC5E2}"/>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B8DB27-8E44-B642-882B-C5FA628F9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DD044-68C8-D34A-875A-0CA05BDFEC8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55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3FB-DD45-D345-B6E8-F7B3E9B4600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932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833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4F46E80-8582-7048-88F4-AB63074F4F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7">
            <a:extLst>
              <a:ext uri="{FF2B5EF4-FFF2-40B4-BE49-F238E27FC236}">
                <a16:creationId xmlns:a16="http://schemas.microsoft.com/office/drawing/2014/main" id="{B102780A-184A-9E43-9EE8-7F7C9EBB97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93279848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xStyles>
    <p:titleStyle>
      <a:lvl1pPr algn="l" defTabSz="914400" rtl="0" eaLnBrk="1" latinLnBrk="0" hangingPunct="1">
        <a:lnSpc>
          <a:spcPct val="90000"/>
        </a:lnSpc>
        <a:spcBef>
          <a:spcPct val="0"/>
        </a:spcBef>
        <a:buNone/>
        <a:defRPr sz="4400" b="1" i="0" kern="1200">
          <a:solidFill>
            <a:schemeClr val="tx1"/>
          </a:solidFill>
          <a:latin typeface="PT Sans Bold" panose="020B0503020203020204"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T Sans Regular" panose="020B0503020203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T Sans Regular" panose="020B0503020203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T Sans Regular" panose="020B050302020302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T Sans Regular" panose="020B050302020302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T Sans Regular" panose="020B05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video" Target="https://www.youtube.com/embed/kGD3eaTffT4?feature=oembed" TargetMode="Externa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B93A70-5962-C8E2-1FEA-2EC13767AA00}"/>
              </a:ext>
            </a:extLst>
          </p:cNvPr>
          <p:cNvSpPr txBox="1"/>
          <p:nvPr/>
        </p:nvSpPr>
        <p:spPr>
          <a:xfrm>
            <a:off x="1592502" y="1992823"/>
            <a:ext cx="9016130" cy="14465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a:cs typeface="Calibri" panose="020F0502020204030204"/>
              </a:rPr>
              <a:t>Parking Lot Monitoring System – Ground Based Approach</a:t>
            </a:r>
            <a:endParaRPr lang="en-US" b="1">
              <a:ea typeface="Calibri"/>
              <a:cs typeface="Calibri"/>
            </a:endParaRPr>
          </a:p>
        </p:txBody>
      </p:sp>
      <p:sp>
        <p:nvSpPr>
          <p:cNvPr id="4" name="TextBox 3">
            <a:extLst>
              <a:ext uri="{FF2B5EF4-FFF2-40B4-BE49-F238E27FC236}">
                <a16:creationId xmlns:a16="http://schemas.microsoft.com/office/drawing/2014/main" id="{8DD2CB3C-5685-795F-6A92-897DB54B8A32}"/>
              </a:ext>
            </a:extLst>
          </p:cNvPr>
          <p:cNvSpPr txBox="1"/>
          <p:nvPr/>
        </p:nvSpPr>
        <p:spPr>
          <a:xfrm>
            <a:off x="2272952" y="3846563"/>
            <a:ext cx="770416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a:cs typeface="Calibri"/>
              </a:rPr>
              <a:t>By: Abdulrahman Alrudayan, Khalifah Altamimi, Brady Beecham, Kyle Plant, Michael Sisk</a:t>
            </a:r>
          </a:p>
          <a:p>
            <a:pPr algn="ctr"/>
            <a:endParaRPr lang="en-US" sz="2800">
              <a:cs typeface="Calibri"/>
            </a:endParaRPr>
          </a:p>
          <a:p>
            <a:pPr algn="ctr"/>
            <a:r>
              <a:rPr lang="en-US" sz="2800">
                <a:cs typeface="Calibri"/>
              </a:rPr>
              <a:t>Supervisor: Jesse Roberts</a:t>
            </a:r>
          </a:p>
          <a:p>
            <a:pPr algn="ctr"/>
            <a:r>
              <a:rPr lang="en-US" sz="2800">
                <a:cs typeface="Calibri"/>
              </a:rPr>
              <a:t>NAVSEA Representatives: Kristen Voyles, Rob Sexton</a:t>
            </a:r>
          </a:p>
        </p:txBody>
      </p:sp>
    </p:spTree>
    <p:extLst>
      <p:ext uri="{BB962C8B-B14F-4D97-AF65-F5344CB8AC3E}">
        <p14:creationId xmlns:p14="http://schemas.microsoft.com/office/powerpoint/2010/main" val="1849253855"/>
      </p:ext>
    </p:extLst>
  </p:cSld>
  <p:clrMapOvr>
    <a:masterClrMapping/>
  </p:clrMapOvr>
  <mc:AlternateContent xmlns:mc="http://schemas.openxmlformats.org/markup-compatibility/2006" xmlns:p14="http://schemas.microsoft.com/office/powerpoint/2010/main">
    <mc:Choice Requires="p14">
      <p:transition spd="slow" p14:dur="2000" advTm="11640"/>
    </mc:Choice>
    <mc:Fallback xmlns="">
      <p:transition spd="slow" advTm="1164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F1F72-8863-3DFB-9FB4-54BB98E1996F}"/>
              </a:ext>
            </a:extLst>
          </p:cNvPr>
          <p:cNvSpPr>
            <a:spLocks noGrp="1"/>
          </p:cNvSpPr>
          <p:nvPr>
            <p:ph type="title"/>
          </p:nvPr>
        </p:nvSpPr>
        <p:spPr>
          <a:xfrm>
            <a:off x="838200" y="237567"/>
            <a:ext cx="10529236" cy="811588"/>
          </a:xfrm>
        </p:spPr>
        <p:txBody>
          <a:bodyPr/>
          <a:lstStyle/>
          <a:p>
            <a:r>
              <a:rPr lang="en-US"/>
              <a:t>Power Systems Cont.			Solar Power</a:t>
            </a:r>
          </a:p>
        </p:txBody>
      </p:sp>
      <p:pic>
        <p:nvPicPr>
          <p:cNvPr id="2058" name="Picture 10">
            <a:extLst>
              <a:ext uri="{FF2B5EF4-FFF2-40B4-BE49-F238E27FC236}">
                <a16:creationId xmlns:a16="http://schemas.microsoft.com/office/drawing/2014/main" id="{BBFB29AD-72ED-948B-8D7D-1E99D4FE7D4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51103" y="1312872"/>
            <a:ext cx="4023077" cy="46138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0CEFF64-B652-1FEA-70E2-1E75CD16674F}"/>
              </a:ext>
            </a:extLst>
          </p:cNvPr>
          <p:cNvSpPr txBox="1"/>
          <p:nvPr/>
        </p:nvSpPr>
        <p:spPr>
          <a:xfrm>
            <a:off x="7719461" y="6046043"/>
            <a:ext cx="3927107" cy="369332"/>
          </a:xfrm>
          <a:prstGeom prst="rect">
            <a:avLst/>
          </a:prstGeom>
          <a:noFill/>
        </p:spPr>
        <p:txBody>
          <a:bodyPr wrap="square" rtlCol="0">
            <a:spAutoFit/>
          </a:bodyPr>
          <a:lstStyle/>
          <a:p>
            <a:r>
              <a:rPr lang="en-US"/>
              <a:t>    Power Controller PCB</a:t>
            </a:r>
          </a:p>
        </p:txBody>
      </p:sp>
      <p:sp>
        <p:nvSpPr>
          <p:cNvPr id="17" name="TextBox 16">
            <a:extLst>
              <a:ext uri="{FF2B5EF4-FFF2-40B4-BE49-F238E27FC236}">
                <a16:creationId xmlns:a16="http://schemas.microsoft.com/office/drawing/2014/main" id="{C3231345-D985-0A23-FE9B-7A5D66B55D4E}"/>
              </a:ext>
            </a:extLst>
          </p:cNvPr>
          <p:cNvSpPr txBox="1"/>
          <p:nvPr/>
        </p:nvSpPr>
        <p:spPr>
          <a:xfrm>
            <a:off x="1307432" y="6046043"/>
            <a:ext cx="3927107" cy="369332"/>
          </a:xfrm>
          <a:prstGeom prst="rect">
            <a:avLst/>
          </a:prstGeom>
          <a:noFill/>
        </p:spPr>
        <p:txBody>
          <a:bodyPr wrap="square" rtlCol="0">
            <a:spAutoFit/>
          </a:bodyPr>
          <a:lstStyle/>
          <a:p>
            <a:r>
              <a:rPr lang="en-US"/>
              <a:t>Charge Controller PCBs</a:t>
            </a:r>
          </a:p>
        </p:txBody>
      </p:sp>
      <p:pic>
        <p:nvPicPr>
          <p:cNvPr id="23" name="Content Placeholder 22">
            <a:extLst>
              <a:ext uri="{FF2B5EF4-FFF2-40B4-BE49-F238E27FC236}">
                <a16:creationId xmlns:a16="http://schemas.microsoft.com/office/drawing/2014/main" id="{B588AFB9-89E8-FD87-3F05-A2E29F640B8A}"/>
              </a:ext>
            </a:extLst>
          </p:cNvPr>
          <p:cNvPicPr>
            <a:picLocks noGrp="1" noChangeAspect="1"/>
          </p:cNvPicPr>
          <p:nvPr>
            <p:ph sz="half" idx="2"/>
          </p:nvPr>
        </p:nvPicPr>
        <p:blipFill>
          <a:blip r:embed="rId4"/>
          <a:stretch>
            <a:fillRect/>
          </a:stretch>
        </p:blipFill>
        <p:spPr>
          <a:xfrm>
            <a:off x="6886851" y="1234876"/>
            <a:ext cx="4291885" cy="4769823"/>
          </a:xfrm>
          <a:prstGeom prst="rect">
            <a:avLst/>
          </a:prstGeom>
        </p:spPr>
      </p:pic>
    </p:spTree>
    <p:extLst>
      <p:ext uri="{BB962C8B-B14F-4D97-AF65-F5344CB8AC3E}">
        <p14:creationId xmlns:p14="http://schemas.microsoft.com/office/powerpoint/2010/main" val="1028723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59A11-7E0F-B69F-5B47-26B71AE14ED2}"/>
              </a:ext>
            </a:extLst>
          </p:cNvPr>
          <p:cNvSpPr>
            <a:spLocks noGrp="1"/>
          </p:cNvSpPr>
          <p:nvPr>
            <p:ph type="title"/>
          </p:nvPr>
        </p:nvSpPr>
        <p:spPr/>
        <p:txBody>
          <a:bodyPr/>
          <a:lstStyle/>
          <a:p>
            <a:r>
              <a:rPr lang="en-US"/>
              <a:t>Charge Controller Problems</a:t>
            </a:r>
          </a:p>
        </p:txBody>
      </p:sp>
      <p:pic>
        <p:nvPicPr>
          <p:cNvPr id="1026" name="Picture 2" descr="QFN package top and bottom">
            <a:extLst>
              <a:ext uri="{FF2B5EF4-FFF2-40B4-BE49-F238E27FC236}">
                <a16:creationId xmlns:a16="http://schemas.microsoft.com/office/drawing/2014/main" id="{91AD4838-A665-C17E-F2AD-4696B49991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43201" y="1556749"/>
            <a:ext cx="50673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D70ECE-BEA6-FD77-841A-D57D071A9752}"/>
              </a:ext>
            </a:extLst>
          </p:cNvPr>
          <p:cNvSpPr txBox="1"/>
          <p:nvPr/>
        </p:nvSpPr>
        <p:spPr>
          <a:xfrm>
            <a:off x="6443199" y="4833349"/>
            <a:ext cx="5067301" cy="338554"/>
          </a:xfrm>
          <a:prstGeom prst="rect">
            <a:avLst/>
          </a:prstGeom>
          <a:noFill/>
        </p:spPr>
        <p:txBody>
          <a:bodyPr wrap="square">
            <a:spAutoFit/>
          </a:bodyPr>
          <a:lstStyle/>
          <a:p>
            <a:r>
              <a:rPr lang="en-US" sz="800" err="1">
                <a:effectLst/>
              </a:rPr>
              <a:t>Anysilicon</a:t>
            </a:r>
            <a:r>
              <a:rPr lang="en-US" sz="800">
                <a:effectLst/>
              </a:rPr>
              <a:t>. “The Ultimate Guide to QFN Package.” </a:t>
            </a:r>
            <a:r>
              <a:rPr lang="en-US" sz="800" i="1" err="1">
                <a:effectLst/>
              </a:rPr>
              <a:t>AnySilicon</a:t>
            </a:r>
            <a:r>
              <a:rPr lang="en-US" sz="800">
                <a:effectLst/>
              </a:rPr>
              <a:t>, 12 June 2022, anysilicon.com/ultimate-guide-</a:t>
            </a:r>
            <a:r>
              <a:rPr lang="en-US" sz="800" err="1">
                <a:effectLst/>
              </a:rPr>
              <a:t>qfn</a:t>
            </a:r>
            <a:r>
              <a:rPr lang="en-US" sz="800">
                <a:effectLst/>
              </a:rPr>
              <a:t>-package/. </a:t>
            </a:r>
          </a:p>
        </p:txBody>
      </p:sp>
      <p:pic>
        <p:nvPicPr>
          <p:cNvPr id="4" name="Picture 3">
            <a:extLst>
              <a:ext uri="{FF2B5EF4-FFF2-40B4-BE49-F238E27FC236}">
                <a16:creationId xmlns:a16="http://schemas.microsoft.com/office/drawing/2014/main" id="{470A69BA-12B3-B0F2-03D3-BCEF280F2160}"/>
              </a:ext>
            </a:extLst>
          </p:cNvPr>
          <p:cNvPicPr>
            <a:picLocks noChangeAspect="1"/>
          </p:cNvPicPr>
          <p:nvPr/>
        </p:nvPicPr>
        <p:blipFill>
          <a:blip r:embed="rId3"/>
          <a:stretch>
            <a:fillRect/>
          </a:stretch>
        </p:blipFill>
        <p:spPr>
          <a:xfrm>
            <a:off x="955942" y="1556749"/>
            <a:ext cx="4065613" cy="4098577"/>
          </a:xfrm>
          <a:prstGeom prst="rect">
            <a:avLst/>
          </a:prstGeom>
        </p:spPr>
      </p:pic>
      <p:sp>
        <p:nvSpPr>
          <p:cNvPr id="7" name="TextBox 6">
            <a:extLst>
              <a:ext uri="{FF2B5EF4-FFF2-40B4-BE49-F238E27FC236}">
                <a16:creationId xmlns:a16="http://schemas.microsoft.com/office/drawing/2014/main" id="{8B8FA0B9-319D-A2CF-5D66-431229E9EE2B}"/>
              </a:ext>
            </a:extLst>
          </p:cNvPr>
          <p:cNvSpPr txBox="1"/>
          <p:nvPr/>
        </p:nvSpPr>
        <p:spPr>
          <a:xfrm>
            <a:off x="955942" y="5661878"/>
            <a:ext cx="4065613" cy="830997"/>
          </a:xfrm>
          <a:prstGeom prst="rect">
            <a:avLst/>
          </a:prstGeom>
          <a:noFill/>
        </p:spPr>
        <p:txBody>
          <a:bodyPr wrap="square">
            <a:spAutoFit/>
          </a:bodyPr>
          <a:lstStyle/>
          <a:p>
            <a:pPr marL="457200" indent="-457200" algn="l"/>
            <a:r>
              <a:rPr lang="en-US" sz="800" b="0" i="0">
                <a:solidFill>
                  <a:srgbClr val="000000"/>
                </a:solidFill>
                <a:effectLst/>
                <a:latin typeface="Calibri" panose="020F0502020204030204" pitchFamily="34" charset="0"/>
              </a:rPr>
              <a:t>“VEVOR Reflow Oven T962 110V Reflow Soldering Machine 800W 180 X 235 Mm Professional Infrared Heater Soldering Machine Automatic Reflow Machine (T962 110V) | VEVOR US.” </a:t>
            </a:r>
            <a:r>
              <a:rPr lang="en-US" sz="800" b="0" i="1" err="1">
                <a:solidFill>
                  <a:srgbClr val="000000"/>
                </a:solidFill>
                <a:effectLst/>
                <a:latin typeface="Calibri" panose="020F0502020204030204" pitchFamily="34" charset="0"/>
              </a:rPr>
              <a:t>Vevor</a:t>
            </a:r>
            <a:r>
              <a:rPr lang="en-US" sz="800" b="0" i="0">
                <a:solidFill>
                  <a:srgbClr val="000000"/>
                </a:solidFill>
                <a:effectLst/>
                <a:latin typeface="Calibri" panose="020F0502020204030204" pitchFamily="34" charset="0"/>
              </a:rPr>
              <a:t>, www.vevor.com/reflow-oven-c_10068/reflow-oven-reflow-soldering-machine-t962-smd-bga-infrared-ic-heater-180x235-mm-p_010849561276. Accessed 24 Apr. 2024.</a:t>
            </a:r>
          </a:p>
          <a:p>
            <a:pPr algn="l"/>
            <a:r>
              <a:rPr lang="en-US" sz="800" b="0" i="0">
                <a:solidFill>
                  <a:srgbClr val="000000"/>
                </a:solidFill>
                <a:effectLst/>
                <a:latin typeface="Calibri" panose="020F0502020204030204" pitchFamily="34" charset="0"/>
              </a:rPr>
              <a:t>‌</a:t>
            </a:r>
          </a:p>
        </p:txBody>
      </p:sp>
      <p:sp>
        <p:nvSpPr>
          <p:cNvPr id="9" name="TextBox 8">
            <a:extLst>
              <a:ext uri="{FF2B5EF4-FFF2-40B4-BE49-F238E27FC236}">
                <a16:creationId xmlns:a16="http://schemas.microsoft.com/office/drawing/2014/main" id="{F3C9437F-B53E-93C5-0565-4DE3484A4C0D}"/>
              </a:ext>
            </a:extLst>
          </p:cNvPr>
          <p:cNvSpPr txBox="1"/>
          <p:nvPr/>
        </p:nvSpPr>
        <p:spPr>
          <a:xfrm>
            <a:off x="6443201" y="5301251"/>
            <a:ext cx="4498413" cy="461665"/>
          </a:xfrm>
          <a:prstGeom prst="rect">
            <a:avLst/>
          </a:prstGeom>
          <a:noFill/>
        </p:spPr>
        <p:txBody>
          <a:bodyPr wrap="square">
            <a:spAutoFit/>
          </a:bodyPr>
          <a:lstStyle/>
          <a:p>
            <a:r>
              <a:rPr lang="en-US" sz="2400" b="0" i="0">
                <a:solidFill>
                  <a:srgbClr val="4D5156"/>
                </a:solidFill>
                <a:effectLst/>
                <a:latin typeface="Times New Roman" panose="02020603050405020304" pitchFamily="18" charset="0"/>
                <a:cs typeface="Times New Roman" panose="02020603050405020304" pitchFamily="18" charset="0"/>
              </a:rPr>
              <a:t>QFN = quad-flat no-leads</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8903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8886-BBD0-BC03-D79A-E0EF580EB7CB}"/>
              </a:ext>
            </a:extLst>
          </p:cNvPr>
          <p:cNvSpPr>
            <a:spLocks noGrp="1"/>
          </p:cNvSpPr>
          <p:nvPr>
            <p:ph type="title"/>
          </p:nvPr>
        </p:nvSpPr>
        <p:spPr/>
        <p:txBody>
          <a:bodyPr/>
          <a:lstStyle/>
          <a:p>
            <a:r>
              <a:rPr lang="en-US">
                <a:latin typeface="PT Sans Bold"/>
              </a:rPr>
              <a:t>Loop Controller</a:t>
            </a:r>
            <a:endParaRPr lang="en-US"/>
          </a:p>
        </p:txBody>
      </p:sp>
      <p:pic>
        <p:nvPicPr>
          <p:cNvPr id="13" name="Picture 12" descr="A green circuit board with many small round objects&#10;&#10;Description automatically generated">
            <a:extLst>
              <a:ext uri="{FF2B5EF4-FFF2-40B4-BE49-F238E27FC236}">
                <a16:creationId xmlns:a16="http://schemas.microsoft.com/office/drawing/2014/main" id="{331F9F90-9371-A9C2-4292-6929B18A18FC}"/>
              </a:ext>
            </a:extLst>
          </p:cNvPr>
          <p:cNvPicPr>
            <a:picLocks noChangeAspect="1"/>
          </p:cNvPicPr>
          <p:nvPr/>
        </p:nvPicPr>
        <p:blipFill>
          <a:blip r:embed="rId3"/>
          <a:stretch>
            <a:fillRect/>
          </a:stretch>
        </p:blipFill>
        <p:spPr>
          <a:xfrm rot="5400000">
            <a:off x="5592965" y="1565826"/>
            <a:ext cx="6324309" cy="3726347"/>
          </a:xfrm>
          <a:prstGeom prst="rect">
            <a:avLst/>
          </a:prstGeom>
        </p:spPr>
      </p:pic>
      <p:pic>
        <p:nvPicPr>
          <p:cNvPr id="6" name="Picture 5">
            <a:extLst>
              <a:ext uri="{FF2B5EF4-FFF2-40B4-BE49-F238E27FC236}">
                <a16:creationId xmlns:a16="http://schemas.microsoft.com/office/drawing/2014/main" id="{45055B90-AA1C-3F20-F8D7-52A0E1F0B6AF}"/>
              </a:ext>
            </a:extLst>
          </p:cNvPr>
          <p:cNvPicPr>
            <a:picLocks noChangeAspect="1"/>
          </p:cNvPicPr>
          <p:nvPr/>
        </p:nvPicPr>
        <p:blipFill>
          <a:blip r:embed="rId4"/>
          <a:stretch>
            <a:fillRect/>
          </a:stretch>
        </p:blipFill>
        <p:spPr>
          <a:xfrm>
            <a:off x="1726092" y="1690688"/>
            <a:ext cx="4134518" cy="4420126"/>
          </a:xfrm>
          <a:prstGeom prst="rect">
            <a:avLst/>
          </a:prstGeom>
        </p:spPr>
      </p:pic>
    </p:spTree>
    <p:extLst>
      <p:ext uri="{BB962C8B-B14F-4D97-AF65-F5344CB8AC3E}">
        <p14:creationId xmlns:p14="http://schemas.microsoft.com/office/powerpoint/2010/main" val="1066861484"/>
      </p:ext>
    </p:extLst>
  </p:cSld>
  <p:clrMapOvr>
    <a:masterClrMapping/>
  </p:clrMapOvr>
  <mc:AlternateContent xmlns:mc="http://schemas.openxmlformats.org/markup-compatibility/2006" xmlns:p14="http://schemas.microsoft.com/office/powerpoint/2010/main">
    <mc:Choice Requires="p14">
      <p:transition spd="slow" p14:dur="2000" advTm="13999"/>
    </mc:Choice>
    <mc:Fallback xmlns="">
      <p:transition spd="slow" advTm="1399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8886-BBD0-BC03-D79A-E0EF580EB7CB}"/>
              </a:ext>
            </a:extLst>
          </p:cNvPr>
          <p:cNvSpPr>
            <a:spLocks noGrp="1"/>
          </p:cNvSpPr>
          <p:nvPr>
            <p:ph type="title"/>
          </p:nvPr>
        </p:nvSpPr>
        <p:spPr/>
        <p:txBody>
          <a:bodyPr/>
          <a:lstStyle/>
          <a:p>
            <a:r>
              <a:rPr lang="en-US">
                <a:latin typeface="PT Sans Bold"/>
              </a:rPr>
              <a:t>Data Processing – ESP32 Vehicle Detection</a:t>
            </a:r>
            <a:endParaRPr lang="en-US"/>
          </a:p>
        </p:txBody>
      </p:sp>
      <p:pic>
        <p:nvPicPr>
          <p:cNvPr id="9" name="Content Placeholder 8" descr="A diagram of a flowchart&#10;&#10;Description automatically generated">
            <a:extLst>
              <a:ext uri="{FF2B5EF4-FFF2-40B4-BE49-F238E27FC236}">
                <a16:creationId xmlns:a16="http://schemas.microsoft.com/office/drawing/2014/main" id="{82A490D1-E672-407B-7842-9EF1D4211A47}"/>
              </a:ext>
            </a:extLst>
          </p:cNvPr>
          <p:cNvPicPr>
            <a:picLocks noGrp="1" noChangeAspect="1"/>
          </p:cNvPicPr>
          <p:nvPr>
            <p:ph idx="1"/>
          </p:nvPr>
        </p:nvPicPr>
        <p:blipFill>
          <a:blip r:embed="rId3"/>
          <a:stretch>
            <a:fillRect/>
          </a:stretch>
        </p:blipFill>
        <p:spPr>
          <a:xfrm>
            <a:off x="452700" y="1701839"/>
            <a:ext cx="11286600" cy="4511040"/>
          </a:xfrm>
        </p:spPr>
      </p:pic>
    </p:spTree>
    <p:extLst>
      <p:ext uri="{BB962C8B-B14F-4D97-AF65-F5344CB8AC3E}">
        <p14:creationId xmlns:p14="http://schemas.microsoft.com/office/powerpoint/2010/main" val="1022275161"/>
      </p:ext>
    </p:extLst>
  </p:cSld>
  <p:clrMapOvr>
    <a:masterClrMapping/>
  </p:clrMapOvr>
  <mc:AlternateContent xmlns:mc="http://schemas.openxmlformats.org/markup-compatibility/2006" xmlns:p14="http://schemas.microsoft.com/office/powerpoint/2010/main">
    <mc:Choice Requires="p14">
      <p:transition spd="slow" p14:dur="2000" advTm="13999"/>
    </mc:Choice>
    <mc:Fallback xmlns="">
      <p:transition spd="slow" advTm="1399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8886-BBD0-BC03-D79A-E0EF580EB7CB}"/>
              </a:ext>
            </a:extLst>
          </p:cNvPr>
          <p:cNvSpPr>
            <a:spLocks noGrp="1"/>
          </p:cNvSpPr>
          <p:nvPr>
            <p:ph type="title"/>
          </p:nvPr>
        </p:nvSpPr>
        <p:spPr/>
        <p:txBody>
          <a:bodyPr/>
          <a:lstStyle/>
          <a:p>
            <a:r>
              <a:rPr lang="en-US">
                <a:latin typeface="PT Sans Bold"/>
              </a:rPr>
              <a:t>Data Processing – </a:t>
            </a:r>
            <a:r>
              <a:rPr lang="en-US" err="1">
                <a:latin typeface="PT Sans Bold"/>
              </a:rPr>
              <a:t>LoRaWAN</a:t>
            </a:r>
            <a:r>
              <a:rPr lang="en-US">
                <a:latin typeface="PT Sans Bold"/>
              </a:rPr>
              <a:t> Communication</a:t>
            </a:r>
            <a:endParaRPr lang="en-US"/>
          </a:p>
        </p:txBody>
      </p:sp>
      <p:pic>
        <p:nvPicPr>
          <p:cNvPr id="4" name="Picture 3" descr="A circuit board with wires&#10;&#10;Description automatically generated">
            <a:extLst>
              <a:ext uri="{FF2B5EF4-FFF2-40B4-BE49-F238E27FC236}">
                <a16:creationId xmlns:a16="http://schemas.microsoft.com/office/drawing/2014/main" id="{6E6AF6E1-9478-2430-CC5D-E9017B69B867}"/>
              </a:ext>
            </a:extLst>
          </p:cNvPr>
          <p:cNvPicPr>
            <a:picLocks noChangeAspect="1"/>
          </p:cNvPicPr>
          <p:nvPr/>
        </p:nvPicPr>
        <p:blipFill>
          <a:blip r:embed="rId3"/>
          <a:stretch>
            <a:fillRect/>
          </a:stretch>
        </p:blipFill>
        <p:spPr>
          <a:xfrm>
            <a:off x="564052" y="4295322"/>
            <a:ext cx="2057400" cy="2057400"/>
          </a:xfrm>
          <a:prstGeom prst="rect">
            <a:avLst/>
          </a:prstGeom>
        </p:spPr>
      </p:pic>
      <p:pic>
        <p:nvPicPr>
          <p:cNvPr id="6" name="Picture 5" descr="A close-up of a computer chip&#10;&#10;Description automatically generated">
            <a:extLst>
              <a:ext uri="{FF2B5EF4-FFF2-40B4-BE49-F238E27FC236}">
                <a16:creationId xmlns:a16="http://schemas.microsoft.com/office/drawing/2014/main" id="{011C1B33-DB33-4EC5-F4A2-2105CB5C5A62}"/>
              </a:ext>
            </a:extLst>
          </p:cNvPr>
          <p:cNvPicPr>
            <a:picLocks noChangeAspect="1"/>
          </p:cNvPicPr>
          <p:nvPr/>
        </p:nvPicPr>
        <p:blipFill>
          <a:blip r:embed="rId4"/>
          <a:stretch>
            <a:fillRect/>
          </a:stretch>
        </p:blipFill>
        <p:spPr>
          <a:xfrm>
            <a:off x="3511693" y="4295323"/>
            <a:ext cx="2057401" cy="2057401"/>
          </a:xfrm>
          <a:prstGeom prst="rect">
            <a:avLst/>
          </a:prstGeom>
        </p:spPr>
      </p:pic>
      <p:pic>
        <p:nvPicPr>
          <p:cNvPr id="9" name="Picture 8">
            <a:extLst>
              <a:ext uri="{FF2B5EF4-FFF2-40B4-BE49-F238E27FC236}">
                <a16:creationId xmlns:a16="http://schemas.microsoft.com/office/drawing/2014/main" id="{FD26A8DB-FB26-23A6-984E-3B5B03DACC4C}"/>
              </a:ext>
            </a:extLst>
          </p:cNvPr>
          <p:cNvPicPr>
            <a:picLocks noChangeAspect="1"/>
          </p:cNvPicPr>
          <p:nvPr/>
        </p:nvPicPr>
        <p:blipFill>
          <a:blip r:embed="rId5"/>
          <a:stretch>
            <a:fillRect/>
          </a:stretch>
        </p:blipFill>
        <p:spPr>
          <a:xfrm>
            <a:off x="6533413" y="4295323"/>
            <a:ext cx="4820387" cy="2170305"/>
          </a:xfrm>
          <a:prstGeom prst="rect">
            <a:avLst/>
          </a:prstGeom>
        </p:spPr>
      </p:pic>
      <p:pic>
        <p:nvPicPr>
          <p:cNvPr id="15" name="Content Placeholder 14" descr="A diagram of a diagram&#10;&#10;Description automatically generated">
            <a:extLst>
              <a:ext uri="{FF2B5EF4-FFF2-40B4-BE49-F238E27FC236}">
                <a16:creationId xmlns:a16="http://schemas.microsoft.com/office/drawing/2014/main" id="{A10EA417-5F9D-81A7-EB8C-41ABA1940AF6}"/>
              </a:ext>
            </a:extLst>
          </p:cNvPr>
          <p:cNvPicPr>
            <a:picLocks noGrp="1" noChangeAspect="1"/>
          </p:cNvPicPr>
          <p:nvPr>
            <p:ph idx="1"/>
          </p:nvPr>
        </p:nvPicPr>
        <p:blipFill>
          <a:blip r:embed="rId6"/>
          <a:stretch>
            <a:fillRect/>
          </a:stretch>
        </p:blipFill>
        <p:spPr>
          <a:xfrm>
            <a:off x="838200" y="1776262"/>
            <a:ext cx="10515600" cy="2433486"/>
          </a:xfrm>
        </p:spPr>
      </p:pic>
    </p:spTree>
    <p:extLst>
      <p:ext uri="{BB962C8B-B14F-4D97-AF65-F5344CB8AC3E}">
        <p14:creationId xmlns:p14="http://schemas.microsoft.com/office/powerpoint/2010/main" val="3418055871"/>
      </p:ext>
    </p:extLst>
  </p:cSld>
  <p:clrMapOvr>
    <a:masterClrMapping/>
  </p:clrMapOvr>
  <mc:AlternateContent xmlns:mc="http://schemas.openxmlformats.org/markup-compatibility/2006" xmlns:p14="http://schemas.microsoft.com/office/powerpoint/2010/main">
    <mc:Choice Requires="p14">
      <p:transition spd="slow" p14:dur="2000" advTm="13999"/>
    </mc:Choice>
    <mc:Fallback xmlns="">
      <p:transition spd="slow" advTm="1399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192ED-59A1-DEE5-8570-CDA3523DE9BF}"/>
              </a:ext>
            </a:extLst>
          </p:cNvPr>
          <p:cNvSpPr>
            <a:spLocks noGrp="1"/>
          </p:cNvSpPr>
          <p:nvPr>
            <p:ph type="title"/>
          </p:nvPr>
        </p:nvSpPr>
        <p:spPr/>
        <p:txBody>
          <a:bodyPr/>
          <a:lstStyle/>
          <a:p>
            <a:r>
              <a:rPr lang="en-US"/>
              <a:t>LoRaWAN Scalability</a:t>
            </a:r>
          </a:p>
        </p:txBody>
      </p:sp>
      <p:pic>
        <p:nvPicPr>
          <p:cNvPr id="4" name="Content Placeholder 3">
            <a:extLst>
              <a:ext uri="{FF2B5EF4-FFF2-40B4-BE49-F238E27FC236}">
                <a16:creationId xmlns:a16="http://schemas.microsoft.com/office/drawing/2014/main" id="{EF3776E1-BBBA-DFD5-E6AE-F144E079298A}"/>
              </a:ext>
            </a:extLst>
          </p:cNvPr>
          <p:cNvPicPr>
            <a:picLocks noGrp="1" noChangeAspect="1"/>
          </p:cNvPicPr>
          <p:nvPr>
            <p:ph idx="1"/>
          </p:nvPr>
        </p:nvPicPr>
        <p:blipFill>
          <a:blip r:embed="rId3"/>
          <a:stretch>
            <a:fillRect/>
          </a:stretch>
        </p:blipFill>
        <p:spPr>
          <a:xfrm>
            <a:off x="1098054" y="1542992"/>
            <a:ext cx="9995891" cy="4500495"/>
          </a:xfrm>
          <a:prstGeom prst="rect">
            <a:avLst/>
          </a:prstGeom>
        </p:spPr>
      </p:pic>
    </p:spTree>
    <p:extLst>
      <p:ext uri="{BB962C8B-B14F-4D97-AF65-F5344CB8AC3E}">
        <p14:creationId xmlns:p14="http://schemas.microsoft.com/office/powerpoint/2010/main" val="2353442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76B8-49BD-F738-2DF1-E86B6359FE81}"/>
              </a:ext>
            </a:extLst>
          </p:cNvPr>
          <p:cNvSpPr>
            <a:spLocks noGrp="1"/>
          </p:cNvSpPr>
          <p:nvPr>
            <p:ph type="title"/>
          </p:nvPr>
        </p:nvSpPr>
        <p:spPr/>
        <p:txBody>
          <a:bodyPr/>
          <a:lstStyle/>
          <a:p>
            <a:r>
              <a:rPr lang="en-US"/>
              <a:t>Evolution of Measures of Success</a:t>
            </a:r>
          </a:p>
        </p:txBody>
      </p:sp>
      <p:graphicFrame>
        <p:nvGraphicFramePr>
          <p:cNvPr id="7" name="Table 6">
            <a:extLst>
              <a:ext uri="{FF2B5EF4-FFF2-40B4-BE49-F238E27FC236}">
                <a16:creationId xmlns:a16="http://schemas.microsoft.com/office/drawing/2014/main" id="{0EADB3A0-D7F2-690D-666D-3DDAD4E905C5}"/>
              </a:ext>
            </a:extLst>
          </p:cNvPr>
          <p:cNvGraphicFramePr>
            <a:graphicFrameLocks noGrp="1"/>
          </p:cNvGraphicFramePr>
          <p:nvPr>
            <p:extLst>
              <p:ext uri="{D42A27DB-BD31-4B8C-83A1-F6EECF244321}">
                <p14:modId xmlns:p14="http://schemas.microsoft.com/office/powerpoint/2010/main" val="3203569974"/>
              </p:ext>
            </p:extLst>
          </p:nvPr>
        </p:nvGraphicFramePr>
        <p:xfrm>
          <a:off x="6760800" y="1542742"/>
          <a:ext cx="4874400" cy="4950133"/>
        </p:xfrm>
        <a:graphic>
          <a:graphicData uri="http://schemas.openxmlformats.org/drawingml/2006/table">
            <a:tbl>
              <a:tblPr firstRow="1" bandRow="1">
                <a:tableStyleId>{5C22544A-7EE6-4342-B048-85BDC9FD1C3A}</a:tableStyleId>
              </a:tblPr>
              <a:tblGrid>
                <a:gridCol w="1196857">
                  <a:extLst>
                    <a:ext uri="{9D8B030D-6E8A-4147-A177-3AD203B41FA5}">
                      <a16:colId xmlns:a16="http://schemas.microsoft.com/office/drawing/2014/main" val="420777437"/>
                    </a:ext>
                  </a:extLst>
                </a:gridCol>
                <a:gridCol w="3677543">
                  <a:extLst>
                    <a:ext uri="{9D8B030D-6E8A-4147-A177-3AD203B41FA5}">
                      <a16:colId xmlns:a16="http://schemas.microsoft.com/office/drawing/2014/main" val="1131424220"/>
                    </a:ext>
                  </a:extLst>
                </a:gridCol>
              </a:tblGrid>
              <a:tr h="648193">
                <a:tc>
                  <a:txBody>
                    <a:bodyPr/>
                    <a:lstStyle/>
                    <a:p>
                      <a:r>
                        <a:rPr lang="en-US"/>
                        <a:t>Measure of Success</a:t>
                      </a:r>
                    </a:p>
                  </a:txBody>
                  <a:tcPr/>
                </a:tc>
                <a:tc>
                  <a:txBody>
                    <a:bodyPr/>
                    <a:lstStyle/>
                    <a:p>
                      <a:r>
                        <a:rPr lang="en-US"/>
                        <a:t>Details</a:t>
                      </a:r>
                    </a:p>
                  </a:txBody>
                  <a:tcPr/>
                </a:tc>
                <a:extLst>
                  <a:ext uri="{0D108BD9-81ED-4DB2-BD59-A6C34878D82A}">
                    <a16:rowId xmlns:a16="http://schemas.microsoft.com/office/drawing/2014/main" val="1423576054"/>
                  </a:ext>
                </a:extLst>
              </a:tr>
              <a:tr h="9622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Full Time Operation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rPr>
                        <a:t>All parts of the system shall be constantly functioning. This includes having a backup power supply.</a:t>
                      </a:r>
                      <a:endParaRPr lang="en-US"/>
                    </a:p>
                  </a:txBody>
                  <a:tcPr/>
                </a:tc>
                <a:extLst>
                  <a:ext uri="{0D108BD9-81ED-4DB2-BD59-A6C34878D82A}">
                    <a16:rowId xmlns:a16="http://schemas.microsoft.com/office/drawing/2014/main" val="4219756822"/>
                  </a:ext>
                </a:extLst>
              </a:tr>
              <a:tr h="9622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Wireless Communication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rPr>
                        <a:t>The sensor shall communicate with the server wirelessly.</a:t>
                      </a:r>
                      <a:endParaRPr lang="en-US"/>
                    </a:p>
                  </a:txBody>
                  <a:tcPr/>
                </a:tc>
                <a:extLst>
                  <a:ext uri="{0D108BD9-81ED-4DB2-BD59-A6C34878D82A}">
                    <a16:rowId xmlns:a16="http://schemas.microsoft.com/office/drawing/2014/main" val="741129293"/>
                  </a:ext>
                </a:extLst>
              </a:tr>
              <a:tr h="9622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Space Availability Retention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rPr>
                        <a:t>The system shall keep a count of vehicles that enter or exit a parking 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848874601"/>
                  </a:ext>
                </a:extLst>
              </a:tr>
              <a:tr h="9622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Local Space Availability Retention</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rPr>
                        <a:t>The sensor shall keep track of the number of vehicles in a parking lot locally.</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solidFill>
                      <a:srgbClr val="FFFF00"/>
                    </a:solidFill>
                  </a:tcPr>
                </a:tc>
                <a:extLst>
                  <a:ext uri="{0D108BD9-81ED-4DB2-BD59-A6C34878D82A}">
                    <a16:rowId xmlns:a16="http://schemas.microsoft.com/office/drawing/2014/main" val="3367826908"/>
                  </a:ext>
                </a:extLst>
              </a:tr>
            </a:tbl>
          </a:graphicData>
        </a:graphic>
      </p:graphicFrame>
      <p:sp>
        <p:nvSpPr>
          <p:cNvPr id="9" name="Content Placeholder 2">
            <a:extLst>
              <a:ext uri="{FF2B5EF4-FFF2-40B4-BE49-F238E27FC236}">
                <a16:creationId xmlns:a16="http://schemas.microsoft.com/office/drawing/2014/main" id="{85844668-6777-99C9-05FF-5371B008D708}"/>
              </a:ext>
            </a:extLst>
          </p:cNvPr>
          <p:cNvSpPr>
            <a:spLocks noGrp="1"/>
          </p:cNvSpPr>
          <p:nvPr>
            <p:ph idx="1"/>
          </p:nvPr>
        </p:nvSpPr>
        <p:spPr>
          <a:xfrm>
            <a:off x="838200" y="1542742"/>
            <a:ext cx="4572000" cy="4754563"/>
          </a:xfrm>
        </p:spPr>
        <p:txBody>
          <a:bodyPr vert="horz" lIns="91440" tIns="45720" rIns="91440" bIns="45720" rtlCol="0" anchor="t">
            <a:normAutofit/>
          </a:bodyPr>
          <a:lstStyle/>
          <a:p>
            <a:r>
              <a:rPr lang="en-US">
                <a:latin typeface="PT Sans Regular"/>
                <a:cs typeface="Calibri"/>
              </a:rPr>
              <a:t>Local Space Availability Retention is unnecessary.</a:t>
            </a:r>
          </a:p>
          <a:p>
            <a:r>
              <a:rPr lang="en-US">
                <a:latin typeface="PT Sans Regular"/>
                <a:cs typeface="Calibri"/>
              </a:rPr>
              <a:t>Devices only keep track of their delta value.</a:t>
            </a:r>
          </a:p>
          <a:p>
            <a:endParaRPr lang="en-US">
              <a:latin typeface="PT Sans Regular"/>
              <a:cs typeface="Calibri"/>
            </a:endParaRPr>
          </a:p>
        </p:txBody>
      </p:sp>
    </p:spTree>
    <p:extLst>
      <p:ext uri="{BB962C8B-B14F-4D97-AF65-F5344CB8AC3E}">
        <p14:creationId xmlns:p14="http://schemas.microsoft.com/office/powerpoint/2010/main" val="213827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8886-BBD0-BC03-D79A-E0EF580EB7CB}"/>
              </a:ext>
            </a:extLst>
          </p:cNvPr>
          <p:cNvSpPr>
            <a:spLocks noGrp="1"/>
          </p:cNvSpPr>
          <p:nvPr>
            <p:ph type="title"/>
          </p:nvPr>
        </p:nvSpPr>
        <p:spPr/>
        <p:txBody>
          <a:bodyPr/>
          <a:lstStyle/>
          <a:p>
            <a:r>
              <a:rPr lang="en-US">
                <a:latin typeface="PT Sans Bold"/>
              </a:rPr>
              <a:t>Video Demonstration</a:t>
            </a:r>
            <a:endParaRPr lang="en-US"/>
          </a:p>
        </p:txBody>
      </p:sp>
      <p:pic>
        <p:nvPicPr>
          <p:cNvPr id="4" name="Online Media 3" title="Parking Lot Monitoring System Demo - TTU Capstone II S24">
            <a:hlinkClick r:id="" action="ppaction://media"/>
            <a:extLst>
              <a:ext uri="{FF2B5EF4-FFF2-40B4-BE49-F238E27FC236}">
                <a16:creationId xmlns:a16="http://schemas.microsoft.com/office/drawing/2014/main" id="{56632BC6-06A9-C86B-1E9F-EFCE86B37E00}"/>
              </a:ext>
            </a:extLst>
          </p:cNvPr>
          <p:cNvPicPr>
            <a:picLocks noGrp="1" noRot="1" noChangeAspect="1"/>
          </p:cNvPicPr>
          <p:nvPr>
            <p:ph idx="1"/>
            <a:videoFile r:link="rId1"/>
          </p:nvPr>
        </p:nvPicPr>
        <p:blipFill>
          <a:blip r:embed="rId4"/>
          <a:stretch>
            <a:fillRect/>
          </a:stretch>
        </p:blipFill>
        <p:spPr>
          <a:xfrm>
            <a:off x="2166144" y="1681544"/>
            <a:ext cx="7859712" cy="4437063"/>
          </a:xfrm>
          <a:prstGeom prst="rect">
            <a:avLst/>
          </a:prstGeom>
        </p:spPr>
      </p:pic>
    </p:spTree>
    <p:extLst>
      <p:ext uri="{BB962C8B-B14F-4D97-AF65-F5344CB8AC3E}">
        <p14:creationId xmlns:p14="http://schemas.microsoft.com/office/powerpoint/2010/main" val="3115284228"/>
      </p:ext>
    </p:extLst>
  </p:cSld>
  <p:clrMapOvr>
    <a:masterClrMapping/>
  </p:clrMapOvr>
  <mc:AlternateContent xmlns:mc="http://schemas.openxmlformats.org/markup-compatibility/2006" xmlns:p14="http://schemas.microsoft.com/office/powerpoint/2010/main">
    <mc:Choice Requires="p14">
      <p:transition spd="slow" p14:dur="2000" advTm="13999"/>
    </mc:Choice>
    <mc:Fallback xmlns="">
      <p:transition spd="slow" advTm="139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004E90-7F91-4E48-4C2D-DFA5F276626D}"/>
              </a:ext>
            </a:extLst>
          </p:cNvPr>
          <p:cNvPicPr>
            <a:picLocks noChangeAspect="1"/>
          </p:cNvPicPr>
          <p:nvPr/>
        </p:nvPicPr>
        <p:blipFill>
          <a:blip r:embed="rId3"/>
          <a:stretch>
            <a:fillRect/>
          </a:stretch>
        </p:blipFill>
        <p:spPr>
          <a:xfrm>
            <a:off x="2269798" y="574512"/>
            <a:ext cx="7652403" cy="5936040"/>
          </a:xfrm>
          <a:prstGeom prst="rect">
            <a:avLst/>
          </a:prstGeom>
        </p:spPr>
      </p:pic>
    </p:spTree>
    <p:extLst>
      <p:ext uri="{BB962C8B-B14F-4D97-AF65-F5344CB8AC3E}">
        <p14:creationId xmlns:p14="http://schemas.microsoft.com/office/powerpoint/2010/main" val="2285562243"/>
      </p:ext>
    </p:extLst>
  </p:cSld>
  <p:clrMapOvr>
    <a:masterClrMapping/>
  </p:clrMapOvr>
  <mc:AlternateContent xmlns:mc="http://schemas.openxmlformats.org/markup-compatibility/2006" xmlns:p14="http://schemas.microsoft.com/office/powerpoint/2010/main">
    <mc:Choice Requires="p14">
      <p:transition spd="slow" p14:dur="2000" advTm="13999"/>
    </mc:Choice>
    <mc:Fallback xmlns="">
      <p:transition spd="slow" advTm="1399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6D90-1895-31E3-4AA1-8A250A19B23E}"/>
              </a:ext>
            </a:extLst>
          </p:cNvPr>
          <p:cNvSpPr>
            <a:spLocks noGrp="1"/>
          </p:cNvSpPr>
          <p:nvPr>
            <p:ph type="title"/>
          </p:nvPr>
        </p:nvSpPr>
        <p:spPr/>
        <p:txBody>
          <a:bodyPr/>
          <a:lstStyle/>
          <a:p>
            <a:r>
              <a:rPr lang="en-US"/>
              <a:t>Ground Sensor Reliability</a:t>
            </a:r>
          </a:p>
        </p:txBody>
      </p:sp>
      <p:pic>
        <p:nvPicPr>
          <p:cNvPr id="9" name="Content Placeholder 8" descr="A table with numbers and text&#10;&#10;Description automatically generated">
            <a:extLst>
              <a:ext uri="{FF2B5EF4-FFF2-40B4-BE49-F238E27FC236}">
                <a16:creationId xmlns:a16="http://schemas.microsoft.com/office/drawing/2014/main" id="{B480AB37-18D5-0A5C-D303-4D6388F2D9EB}"/>
              </a:ext>
            </a:extLst>
          </p:cNvPr>
          <p:cNvPicPr>
            <a:picLocks noGrp="1" noChangeAspect="1"/>
          </p:cNvPicPr>
          <p:nvPr>
            <p:ph idx="1"/>
          </p:nvPr>
        </p:nvPicPr>
        <p:blipFill>
          <a:blip r:embed="rId3"/>
          <a:stretch>
            <a:fillRect/>
          </a:stretch>
        </p:blipFill>
        <p:spPr>
          <a:xfrm>
            <a:off x="2063180" y="2399404"/>
            <a:ext cx="8065640" cy="2059191"/>
          </a:xfrm>
        </p:spPr>
      </p:pic>
    </p:spTree>
    <p:extLst>
      <p:ext uri="{BB962C8B-B14F-4D97-AF65-F5344CB8AC3E}">
        <p14:creationId xmlns:p14="http://schemas.microsoft.com/office/powerpoint/2010/main" val="2441171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8886-BBD0-BC03-D79A-E0EF580EB7CB}"/>
              </a:ext>
            </a:extLst>
          </p:cNvPr>
          <p:cNvSpPr>
            <a:spLocks noGrp="1"/>
          </p:cNvSpPr>
          <p:nvPr>
            <p:ph type="title"/>
          </p:nvPr>
        </p:nvSpPr>
        <p:spPr/>
        <p:txBody>
          <a:bodyPr/>
          <a:lstStyle/>
          <a:p>
            <a:pPr algn="ctr"/>
            <a:r>
              <a:rPr lang="en-US">
                <a:latin typeface="PT Sans Bold"/>
              </a:rPr>
              <a:t>The Problem</a:t>
            </a:r>
            <a:endParaRPr lang="en-US"/>
          </a:p>
        </p:txBody>
      </p:sp>
      <p:sp>
        <p:nvSpPr>
          <p:cNvPr id="3" name="Content Placeholder 2">
            <a:extLst>
              <a:ext uri="{FF2B5EF4-FFF2-40B4-BE49-F238E27FC236}">
                <a16:creationId xmlns:a16="http://schemas.microsoft.com/office/drawing/2014/main" id="{A608816C-0328-1364-99BE-C3BAEC729E10}"/>
              </a:ext>
            </a:extLst>
          </p:cNvPr>
          <p:cNvSpPr>
            <a:spLocks noGrp="1"/>
          </p:cNvSpPr>
          <p:nvPr>
            <p:ph idx="1"/>
          </p:nvPr>
        </p:nvSpPr>
        <p:spPr>
          <a:xfrm>
            <a:off x="838200" y="1422400"/>
            <a:ext cx="4572000" cy="4754563"/>
          </a:xfrm>
        </p:spPr>
        <p:txBody>
          <a:bodyPr vert="horz" lIns="91440" tIns="45720" rIns="91440" bIns="45720" rtlCol="0" anchor="t">
            <a:normAutofit/>
          </a:bodyPr>
          <a:lstStyle/>
          <a:p>
            <a:r>
              <a:rPr lang="en-US">
                <a:latin typeface="PT Sans Regular"/>
                <a:cs typeface="Calibri"/>
              </a:rPr>
              <a:t>Parking spots near the center of Tech’s campus are at a premium.</a:t>
            </a:r>
          </a:p>
          <a:p>
            <a:r>
              <a:rPr lang="en-US">
                <a:latin typeface="PT Sans Regular"/>
                <a:cs typeface="Calibri"/>
              </a:rPr>
              <a:t>Cameras and AI were previously used to track vehicle count.</a:t>
            </a:r>
          </a:p>
          <a:p>
            <a:endParaRPr lang="en-US">
              <a:latin typeface="PT Sans Regular"/>
              <a:cs typeface="Calibri"/>
            </a:endParaRPr>
          </a:p>
        </p:txBody>
      </p:sp>
      <p:pic>
        <p:nvPicPr>
          <p:cNvPr id="1026" name="Picture 2">
            <a:extLst>
              <a:ext uri="{FF2B5EF4-FFF2-40B4-BE49-F238E27FC236}">
                <a16:creationId xmlns:a16="http://schemas.microsoft.com/office/drawing/2014/main" id="{E336378D-4F59-E98F-8EA6-ECC54B027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851" y="1585912"/>
            <a:ext cx="6122711" cy="44275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2992B6-B363-7FBB-698D-948DEE71D635}"/>
              </a:ext>
            </a:extLst>
          </p:cNvPr>
          <p:cNvSpPr txBox="1"/>
          <p:nvPr/>
        </p:nvSpPr>
        <p:spPr>
          <a:xfrm>
            <a:off x="5743851" y="6061988"/>
            <a:ext cx="6122711" cy="707886"/>
          </a:xfrm>
          <a:prstGeom prst="rect">
            <a:avLst/>
          </a:prstGeom>
          <a:noFill/>
        </p:spPr>
        <p:txBody>
          <a:bodyPr wrap="square" rtlCol="0">
            <a:spAutoFit/>
          </a:bodyPr>
          <a:lstStyle/>
          <a:p>
            <a:r>
              <a:rPr lang="en-US" sz="1000">
                <a:effectLst/>
              </a:rPr>
              <a:t>Tupungato. “Full Parking Lot Stock Vector. Illustration of Entertainment - 109808648.” </a:t>
            </a:r>
            <a:r>
              <a:rPr lang="en-US" sz="1000" i="1" err="1">
                <a:effectLst/>
              </a:rPr>
              <a:t>Dreamstime</a:t>
            </a:r>
            <a:r>
              <a:rPr lang="en-US" sz="1000">
                <a:effectLst/>
              </a:rPr>
              <a:t>, 18 Feb. 2018, www.dreamstime.com/parking-lot-illustration-vector-car-park-infrastructure-graphics-full-parkinglot-image109808648. </a:t>
            </a:r>
          </a:p>
          <a:p>
            <a:endParaRPr lang="en-US" sz="1000"/>
          </a:p>
        </p:txBody>
      </p:sp>
    </p:spTree>
    <p:extLst>
      <p:ext uri="{BB962C8B-B14F-4D97-AF65-F5344CB8AC3E}">
        <p14:creationId xmlns:p14="http://schemas.microsoft.com/office/powerpoint/2010/main" val="2886955"/>
      </p:ext>
    </p:extLst>
  </p:cSld>
  <p:clrMapOvr>
    <a:masterClrMapping/>
  </p:clrMapOvr>
  <mc:AlternateContent xmlns:mc="http://schemas.openxmlformats.org/markup-compatibility/2006" xmlns:p14="http://schemas.microsoft.com/office/powerpoint/2010/main">
    <mc:Choice Requires="p14">
      <p:transition spd="slow" p14:dur="2000" advTm="13999"/>
    </mc:Choice>
    <mc:Fallback xmlns="">
      <p:transition spd="slow" advTm="1399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A92D1-7483-FD95-C459-14EFC39C6C2F}"/>
              </a:ext>
            </a:extLst>
          </p:cNvPr>
          <p:cNvPicPr>
            <a:picLocks noChangeAspect="1"/>
          </p:cNvPicPr>
          <p:nvPr/>
        </p:nvPicPr>
        <p:blipFill>
          <a:blip r:embed="rId3"/>
          <a:stretch>
            <a:fillRect/>
          </a:stretch>
        </p:blipFill>
        <p:spPr>
          <a:xfrm>
            <a:off x="1254154" y="1093369"/>
            <a:ext cx="9683692" cy="5443764"/>
          </a:xfrm>
          <a:prstGeom prst="rect">
            <a:avLst/>
          </a:prstGeom>
        </p:spPr>
      </p:pic>
      <p:sp>
        <p:nvSpPr>
          <p:cNvPr id="5" name="Title 1">
            <a:extLst>
              <a:ext uri="{FF2B5EF4-FFF2-40B4-BE49-F238E27FC236}">
                <a16:creationId xmlns:a16="http://schemas.microsoft.com/office/drawing/2014/main" id="{68B8ECB8-E6CE-1780-BBB7-8DEEC97BD75C}"/>
              </a:ext>
            </a:extLst>
          </p:cNvPr>
          <p:cNvSpPr>
            <a:spLocks noGrp="1"/>
          </p:cNvSpPr>
          <p:nvPr>
            <p:ph type="title"/>
          </p:nvPr>
        </p:nvSpPr>
        <p:spPr>
          <a:xfrm>
            <a:off x="838200" y="0"/>
            <a:ext cx="10515600" cy="1325563"/>
          </a:xfrm>
        </p:spPr>
        <p:txBody>
          <a:bodyPr/>
          <a:lstStyle/>
          <a:p>
            <a:r>
              <a:rPr lang="en-US"/>
              <a:t>LoRaWAN Range</a:t>
            </a:r>
          </a:p>
        </p:txBody>
      </p:sp>
    </p:spTree>
    <p:extLst>
      <p:ext uri="{BB962C8B-B14F-4D97-AF65-F5344CB8AC3E}">
        <p14:creationId xmlns:p14="http://schemas.microsoft.com/office/powerpoint/2010/main" val="4263886628"/>
      </p:ext>
    </p:extLst>
  </p:cSld>
  <p:clrMapOvr>
    <a:masterClrMapping/>
  </p:clrMapOvr>
  <mc:AlternateContent xmlns:mc="http://schemas.openxmlformats.org/markup-compatibility/2006" xmlns:p14="http://schemas.microsoft.com/office/powerpoint/2010/main">
    <mc:Choice Requires="p14">
      <p:transition spd="slow" p14:dur="2000" advTm="13999"/>
    </mc:Choice>
    <mc:Fallback xmlns="">
      <p:transition spd="slow" advTm="1399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1783-1E67-1AE4-439C-989C852F087D}"/>
              </a:ext>
            </a:extLst>
          </p:cNvPr>
          <p:cNvSpPr>
            <a:spLocks noGrp="1"/>
          </p:cNvSpPr>
          <p:nvPr>
            <p:ph type="title"/>
          </p:nvPr>
        </p:nvSpPr>
        <p:spPr/>
        <p:txBody>
          <a:bodyPr/>
          <a:lstStyle/>
          <a:p>
            <a:r>
              <a:rPr lang="en-US"/>
              <a:t>Final Results</a:t>
            </a:r>
          </a:p>
        </p:txBody>
      </p:sp>
      <p:graphicFrame>
        <p:nvGraphicFramePr>
          <p:cNvPr id="8" name="Table 7">
            <a:extLst>
              <a:ext uri="{FF2B5EF4-FFF2-40B4-BE49-F238E27FC236}">
                <a16:creationId xmlns:a16="http://schemas.microsoft.com/office/drawing/2014/main" id="{376D434B-636A-3AC9-0D4C-46237F924079}"/>
              </a:ext>
            </a:extLst>
          </p:cNvPr>
          <p:cNvGraphicFramePr>
            <a:graphicFrameLocks noGrp="1"/>
          </p:cNvGraphicFramePr>
          <p:nvPr>
            <p:extLst>
              <p:ext uri="{D42A27DB-BD31-4B8C-83A1-F6EECF244321}">
                <p14:modId xmlns:p14="http://schemas.microsoft.com/office/powerpoint/2010/main" val="1864504562"/>
              </p:ext>
            </p:extLst>
          </p:nvPr>
        </p:nvGraphicFramePr>
        <p:xfrm>
          <a:off x="633663" y="1976162"/>
          <a:ext cx="11117327" cy="3512185"/>
        </p:xfrm>
        <a:graphic>
          <a:graphicData uri="http://schemas.openxmlformats.org/drawingml/2006/table">
            <a:tbl>
              <a:tblPr firstRow="1" bandRow="1">
                <a:tableStyleId>{5C22544A-7EE6-4342-B048-85BDC9FD1C3A}</a:tableStyleId>
              </a:tblPr>
              <a:tblGrid>
                <a:gridCol w="2803906">
                  <a:extLst>
                    <a:ext uri="{9D8B030D-6E8A-4147-A177-3AD203B41FA5}">
                      <a16:colId xmlns:a16="http://schemas.microsoft.com/office/drawing/2014/main" val="420777437"/>
                    </a:ext>
                  </a:extLst>
                </a:gridCol>
                <a:gridCol w="6766560">
                  <a:extLst>
                    <a:ext uri="{9D8B030D-6E8A-4147-A177-3AD203B41FA5}">
                      <a16:colId xmlns:a16="http://schemas.microsoft.com/office/drawing/2014/main" val="1131424220"/>
                    </a:ext>
                  </a:extLst>
                </a:gridCol>
                <a:gridCol w="1546861">
                  <a:extLst>
                    <a:ext uri="{9D8B030D-6E8A-4147-A177-3AD203B41FA5}">
                      <a16:colId xmlns:a16="http://schemas.microsoft.com/office/drawing/2014/main" val="249712291"/>
                    </a:ext>
                  </a:extLst>
                </a:gridCol>
              </a:tblGrid>
              <a:tr h="444349">
                <a:tc>
                  <a:txBody>
                    <a:bodyPr/>
                    <a:lstStyle/>
                    <a:p>
                      <a:r>
                        <a:rPr lang="en-US"/>
                        <a:t>Measure of Success</a:t>
                      </a:r>
                    </a:p>
                  </a:txBody>
                  <a:tcPr/>
                </a:tc>
                <a:tc>
                  <a:txBody>
                    <a:bodyPr/>
                    <a:lstStyle/>
                    <a:p>
                      <a:r>
                        <a:rPr lang="en-US"/>
                        <a:t>Details</a:t>
                      </a:r>
                    </a:p>
                  </a:txBody>
                  <a:tcPr/>
                </a:tc>
                <a:tc>
                  <a:txBody>
                    <a:bodyPr/>
                    <a:lstStyle/>
                    <a:p>
                      <a:r>
                        <a:rPr lang="en-US"/>
                        <a:t>Achieved?</a:t>
                      </a:r>
                    </a:p>
                  </a:txBody>
                  <a:tcPr/>
                </a:tc>
                <a:extLst>
                  <a:ext uri="{0D108BD9-81ED-4DB2-BD59-A6C34878D82A}">
                    <a16:rowId xmlns:a16="http://schemas.microsoft.com/office/drawing/2014/main" val="1423576054"/>
                  </a:ext>
                </a:extLst>
              </a:tr>
              <a:tr h="766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Full Time Operation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All parts of the system shall be constantly functioning. This includes having a backup power supply.</a:t>
                      </a:r>
                      <a:endParaRPr lang="en-US"/>
                    </a:p>
                  </a:txBody>
                  <a:tcPr/>
                </a:tc>
                <a:tc>
                  <a:txBody>
                    <a:bodyPr/>
                    <a:lstStyle/>
                    <a:p>
                      <a:r>
                        <a:rPr lang="en-US"/>
                        <a:t>Yes</a:t>
                      </a:r>
                    </a:p>
                  </a:txBody>
                  <a:tcPr/>
                </a:tc>
                <a:extLst>
                  <a:ext uri="{0D108BD9-81ED-4DB2-BD59-A6C34878D82A}">
                    <a16:rowId xmlns:a16="http://schemas.microsoft.com/office/drawing/2014/main" val="4219756822"/>
                  </a:ext>
                </a:extLst>
              </a:tr>
              <a:tr h="766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Wireless Communication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The sensor shall communicate with the server wirelessly.</a:t>
                      </a:r>
                      <a:endParaRPr lang="en-US"/>
                    </a:p>
                  </a:txBody>
                  <a:tcPr/>
                </a:tc>
                <a:tc>
                  <a:txBody>
                    <a:bodyPr/>
                    <a:lstStyle/>
                    <a:p>
                      <a:r>
                        <a:rPr lang="en-US"/>
                        <a:t>Yes</a:t>
                      </a:r>
                    </a:p>
                  </a:txBody>
                  <a:tcPr/>
                </a:tc>
                <a:extLst>
                  <a:ext uri="{0D108BD9-81ED-4DB2-BD59-A6C34878D82A}">
                    <a16:rowId xmlns:a16="http://schemas.microsoft.com/office/drawing/2014/main" val="741129293"/>
                  </a:ext>
                </a:extLst>
              </a:tr>
              <a:tr h="766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Space Availability Retention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The system shall keep a count of vehicles that enter or exit a parking lot.</a:t>
                      </a:r>
                    </a:p>
                  </a:txBody>
                  <a:tcPr/>
                </a:tc>
                <a:tc>
                  <a:txBody>
                    <a:bodyPr/>
                    <a:lstStyle/>
                    <a:p>
                      <a:r>
                        <a:rPr lang="en-US"/>
                        <a:t>Yes</a:t>
                      </a:r>
                    </a:p>
                  </a:txBody>
                  <a:tcPr/>
                </a:tc>
                <a:extLst>
                  <a:ext uri="{0D108BD9-81ED-4DB2-BD59-A6C34878D82A}">
                    <a16:rowId xmlns:a16="http://schemas.microsoft.com/office/drawing/2014/main" val="3848874601"/>
                  </a:ext>
                </a:extLst>
              </a:tr>
              <a:tr h="766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Local Delta Retention*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The sensor shall keep track of the number of vehicles in a parking lot locally.</a:t>
                      </a:r>
                      <a:endParaRPr lang="en-US"/>
                    </a:p>
                  </a:txBody>
                  <a:tcPr/>
                </a:tc>
                <a:tc>
                  <a:txBody>
                    <a:bodyPr/>
                    <a:lstStyle/>
                    <a:p>
                      <a:r>
                        <a:rPr lang="en-US"/>
                        <a:t>Yes</a:t>
                      </a:r>
                    </a:p>
                  </a:txBody>
                  <a:tcPr/>
                </a:tc>
                <a:extLst>
                  <a:ext uri="{0D108BD9-81ED-4DB2-BD59-A6C34878D82A}">
                    <a16:rowId xmlns:a16="http://schemas.microsoft.com/office/drawing/2014/main" val="3367826908"/>
                  </a:ext>
                </a:extLst>
              </a:tr>
            </a:tbl>
          </a:graphicData>
        </a:graphic>
      </p:graphicFrame>
    </p:spTree>
    <p:extLst>
      <p:ext uri="{BB962C8B-B14F-4D97-AF65-F5344CB8AC3E}">
        <p14:creationId xmlns:p14="http://schemas.microsoft.com/office/powerpoint/2010/main" val="414669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8E3C-2944-944C-562D-09811C25919C}"/>
              </a:ext>
            </a:extLst>
          </p:cNvPr>
          <p:cNvSpPr>
            <a:spLocks noGrp="1"/>
          </p:cNvSpPr>
          <p:nvPr>
            <p:ph type="title"/>
          </p:nvPr>
        </p:nvSpPr>
        <p:spPr/>
        <p:txBody>
          <a:bodyPr/>
          <a:lstStyle/>
          <a:p>
            <a:r>
              <a:rPr lang="en-US"/>
              <a:t>Surpassed Expectations </a:t>
            </a:r>
          </a:p>
        </p:txBody>
      </p:sp>
      <p:graphicFrame>
        <p:nvGraphicFramePr>
          <p:cNvPr id="4" name="Content Placeholder 3">
            <a:extLst>
              <a:ext uri="{FF2B5EF4-FFF2-40B4-BE49-F238E27FC236}">
                <a16:creationId xmlns:a16="http://schemas.microsoft.com/office/drawing/2014/main" id="{97C0551A-7996-D9EB-76BB-0DA7587AD306}"/>
              </a:ext>
            </a:extLst>
          </p:cNvPr>
          <p:cNvGraphicFramePr>
            <a:graphicFrameLocks noGrp="1"/>
          </p:cNvGraphicFramePr>
          <p:nvPr>
            <p:ph idx="1"/>
            <p:extLst>
              <p:ext uri="{D42A27DB-BD31-4B8C-83A1-F6EECF244321}">
                <p14:modId xmlns:p14="http://schemas.microsoft.com/office/powerpoint/2010/main" val="2804224978"/>
              </p:ext>
            </p:extLst>
          </p:nvPr>
        </p:nvGraphicFramePr>
        <p:xfrm>
          <a:off x="2687255" y="1690688"/>
          <a:ext cx="6817490" cy="3492390"/>
        </p:xfrm>
        <a:graphic>
          <a:graphicData uri="http://schemas.openxmlformats.org/drawingml/2006/table">
            <a:tbl>
              <a:tblPr firstRow="1" bandRow="1">
                <a:tableStyleId>{5C22544A-7EE6-4342-B048-85BDC9FD1C3A}</a:tableStyleId>
              </a:tblPr>
              <a:tblGrid>
                <a:gridCol w="3389454">
                  <a:extLst>
                    <a:ext uri="{9D8B030D-6E8A-4147-A177-3AD203B41FA5}">
                      <a16:colId xmlns:a16="http://schemas.microsoft.com/office/drawing/2014/main" val="3860526674"/>
                    </a:ext>
                  </a:extLst>
                </a:gridCol>
                <a:gridCol w="3428036">
                  <a:extLst>
                    <a:ext uri="{9D8B030D-6E8A-4147-A177-3AD203B41FA5}">
                      <a16:colId xmlns:a16="http://schemas.microsoft.com/office/drawing/2014/main" val="1739491186"/>
                    </a:ext>
                  </a:extLst>
                </a:gridCol>
              </a:tblGrid>
              <a:tr h="647398">
                <a:tc>
                  <a:txBody>
                    <a:bodyPr/>
                    <a:lstStyle/>
                    <a:p>
                      <a:r>
                        <a:rPr lang="en-US"/>
                        <a:t>Original Expectations</a:t>
                      </a:r>
                    </a:p>
                  </a:txBody>
                  <a:tcPr/>
                </a:tc>
                <a:tc>
                  <a:txBody>
                    <a:bodyPr/>
                    <a:lstStyle/>
                    <a:p>
                      <a:pPr lvl="0" algn="r"/>
                      <a:r>
                        <a:rPr lang="en-US"/>
                        <a:t>Results Achieved</a:t>
                      </a:r>
                    </a:p>
                  </a:txBody>
                  <a:tcPr/>
                </a:tc>
                <a:extLst>
                  <a:ext uri="{0D108BD9-81ED-4DB2-BD59-A6C34878D82A}">
                    <a16:rowId xmlns:a16="http://schemas.microsoft.com/office/drawing/2014/main" val="1272781815"/>
                  </a:ext>
                </a:extLst>
              </a:tr>
              <a:tr h="952188">
                <a:tc>
                  <a:txBody>
                    <a:bodyPr/>
                    <a:lstStyle/>
                    <a:p>
                      <a:r>
                        <a:rPr lang="en-US"/>
                        <a:t>Brown Lot to Capstone Lab (~150m)</a:t>
                      </a:r>
                    </a:p>
                  </a:txBody>
                  <a:tcPr/>
                </a:tc>
                <a:tc>
                  <a:txBody>
                    <a:bodyPr/>
                    <a:lstStyle/>
                    <a:p>
                      <a:pPr algn="r"/>
                      <a:r>
                        <a:rPr lang="en-US"/>
                        <a:t>Over 1km range</a:t>
                      </a:r>
                    </a:p>
                  </a:txBody>
                  <a:tcPr/>
                </a:tc>
                <a:extLst>
                  <a:ext uri="{0D108BD9-81ED-4DB2-BD59-A6C34878D82A}">
                    <a16:rowId xmlns:a16="http://schemas.microsoft.com/office/drawing/2014/main" val="2568260821"/>
                  </a:ext>
                </a:extLst>
              </a:tr>
              <a:tr h="946402">
                <a:tc>
                  <a:txBody>
                    <a:bodyPr/>
                    <a:lstStyle/>
                    <a:p>
                      <a:r>
                        <a:rPr lang="en-US"/>
                        <a:t>Detect </a:t>
                      </a:r>
                      <a:r>
                        <a:rPr lang="en-US" i="1"/>
                        <a:t>something</a:t>
                      </a:r>
                      <a:r>
                        <a:rPr lang="en-US"/>
                        <a:t> as vehicles drive over the loops</a:t>
                      </a:r>
                    </a:p>
                  </a:txBody>
                  <a:tcPr/>
                </a:tc>
                <a:tc>
                  <a:txBody>
                    <a:bodyPr/>
                    <a:lstStyle/>
                    <a:p>
                      <a:pPr algn="r"/>
                      <a:r>
                        <a:rPr lang="en-US"/>
                        <a:t>96% reliability</a:t>
                      </a:r>
                    </a:p>
                  </a:txBody>
                  <a:tcPr/>
                </a:tc>
                <a:extLst>
                  <a:ext uri="{0D108BD9-81ED-4DB2-BD59-A6C34878D82A}">
                    <a16:rowId xmlns:a16="http://schemas.microsoft.com/office/drawing/2014/main" val="2785006764"/>
                  </a:ext>
                </a:extLst>
              </a:tr>
              <a:tr h="946402">
                <a:tc>
                  <a:txBody>
                    <a:bodyPr/>
                    <a:lstStyle/>
                    <a:p>
                      <a:pPr algn="l"/>
                      <a:r>
                        <a:rPr lang="en-US"/>
                        <a:t>No focus on scalability</a:t>
                      </a:r>
                    </a:p>
                  </a:txBody>
                  <a:tcPr/>
                </a:tc>
                <a:tc>
                  <a:txBody>
                    <a:bodyPr/>
                    <a:lstStyle/>
                    <a:p>
                      <a:pPr algn="r"/>
                      <a:r>
                        <a:rPr lang="en-US"/>
                        <a:t>Easy scalable across campus</a:t>
                      </a:r>
                    </a:p>
                  </a:txBody>
                  <a:tcPr/>
                </a:tc>
                <a:extLst>
                  <a:ext uri="{0D108BD9-81ED-4DB2-BD59-A6C34878D82A}">
                    <a16:rowId xmlns:a16="http://schemas.microsoft.com/office/drawing/2014/main" val="666899938"/>
                  </a:ext>
                </a:extLst>
              </a:tr>
            </a:tbl>
          </a:graphicData>
        </a:graphic>
      </p:graphicFrame>
    </p:spTree>
    <p:extLst>
      <p:ext uri="{BB962C8B-B14F-4D97-AF65-F5344CB8AC3E}">
        <p14:creationId xmlns:p14="http://schemas.microsoft.com/office/powerpoint/2010/main" val="799776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8886-BBD0-BC03-D79A-E0EF580EB7CB}"/>
              </a:ext>
            </a:extLst>
          </p:cNvPr>
          <p:cNvSpPr>
            <a:spLocks noGrp="1"/>
          </p:cNvSpPr>
          <p:nvPr>
            <p:ph type="title"/>
          </p:nvPr>
        </p:nvSpPr>
        <p:spPr/>
        <p:txBody>
          <a:bodyPr/>
          <a:lstStyle/>
          <a:p>
            <a:r>
              <a:rPr lang="en-US">
                <a:latin typeface="PT Sans Bold"/>
              </a:rPr>
              <a:t>Budget</a:t>
            </a:r>
            <a:endParaRPr lang="en-US"/>
          </a:p>
        </p:txBody>
      </p:sp>
      <p:graphicFrame>
        <p:nvGraphicFramePr>
          <p:cNvPr id="8" name="Chart 7">
            <a:extLst>
              <a:ext uri="{FF2B5EF4-FFF2-40B4-BE49-F238E27FC236}">
                <a16:creationId xmlns:a16="http://schemas.microsoft.com/office/drawing/2014/main" id="{17E25ED3-7495-319E-3032-F649B43B02BF}"/>
              </a:ext>
            </a:extLst>
          </p:cNvPr>
          <p:cNvGraphicFramePr/>
          <p:nvPr>
            <p:extLst>
              <p:ext uri="{D42A27DB-BD31-4B8C-83A1-F6EECF244321}">
                <p14:modId xmlns:p14="http://schemas.microsoft.com/office/powerpoint/2010/main" val="3661015927"/>
              </p:ext>
            </p:extLst>
          </p:nvPr>
        </p:nvGraphicFramePr>
        <p:xfrm>
          <a:off x="6411310" y="1690688"/>
          <a:ext cx="5276193" cy="4689091"/>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B7779750-2C7C-E26D-567B-9336E927D788}"/>
              </a:ext>
            </a:extLst>
          </p:cNvPr>
          <p:cNvPicPr>
            <a:picLocks noChangeAspect="1"/>
          </p:cNvPicPr>
          <p:nvPr/>
        </p:nvPicPr>
        <p:blipFill>
          <a:blip r:embed="rId4"/>
          <a:stretch>
            <a:fillRect/>
          </a:stretch>
        </p:blipFill>
        <p:spPr>
          <a:xfrm>
            <a:off x="232049" y="2033500"/>
            <a:ext cx="6179262" cy="4182243"/>
          </a:xfrm>
          <a:prstGeom prst="rect">
            <a:avLst/>
          </a:prstGeom>
        </p:spPr>
      </p:pic>
    </p:spTree>
    <p:extLst>
      <p:ext uri="{BB962C8B-B14F-4D97-AF65-F5344CB8AC3E}">
        <p14:creationId xmlns:p14="http://schemas.microsoft.com/office/powerpoint/2010/main" val="2118392243"/>
      </p:ext>
    </p:extLst>
  </p:cSld>
  <p:clrMapOvr>
    <a:masterClrMapping/>
  </p:clrMapOvr>
  <mc:AlternateContent xmlns:mc="http://schemas.openxmlformats.org/markup-compatibility/2006" xmlns:p14="http://schemas.microsoft.com/office/powerpoint/2010/main">
    <mc:Choice Requires="p14">
      <p:transition spd="slow" p14:dur="2000" advTm="13999"/>
    </mc:Choice>
    <mc:Fallback xmlns="">
      <p:transition spd="slow" advTm="1399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42D8-71D8-EF72-8903-8214510362E3}"/>
              </a:ext>
            </a:extLst>
          </p:cNvPr>
          <p:cNvSpPr>
            <a:spLocks noGrp="1"/>
          </p:cNvSpPr>
          <p:nvPr>
            <p:ph type="title"/>
          </p:nvPr>
        </p:nvSpPr>
        <p:spPr>
          <a:xfrm>
            <a:off x="838200" y="107100"/>
            <a:ext cx="10515600" cy="1325563"/>
          </a:xfrm>
        </p:spPr>
        <p:txBody>
          <a:bodyPr>
            <a:normAutofit/>
          </a:bodyPr>
          <a:lstStyle/>
          <a:p>
            <a:r>
              <a:rPr lang="en-US" sz="5400">
                <a:latin typeface="PT Sans Bold"/>
              </a:rPr>
              <a:t>Questions?</a:t>
            </a:r>
            <a:endParaRPr lang="en-US" sz="5400"/>
          </a:p>
        </p:txBody>
      </p:sp>
      <p:pic>
        <p:nvPicPr>
          <p:cNvPr id="1026" name="Picture 2">
            <a:extLst>
              <a:ext uri="{FF2B5EF4-FFF2-40B4-BE49-F238E27FC236}">
                <a16:creationId xmlns:a16="http://schemas.microsoft.com/office/drawing/2014/main" id="{F33E502E-92FE-3192-F0B0-80C424DC7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596" y="1151677"/>
            <a:ext cx="5010807" cy="5243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7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13BF-D073-9EC6-628E-33CA4458B620}"/>
              </a:ext>
            </a:extLst>
          </p:cNvPr>
          <p:cNvSpPr>
            <a:spLocks noGrp="1"/>
          </p:cNvSpPr>
          <p:nvPr>
            <p:ph type="title"/>
          </p:nvPr>
        </p:nvSpPr>
        <p:spPr/>
        <p:txBody>
          <a:bodyPr/>
          <a:lstStyle/>
          <a:p>
            <a:r>
              <a:rPr lang="en-US"/>
              <a:t>Camera Problems</a:t>
            </a:r>
          </a:p>
        </p:txBody>
      </p:sp>
      <p:graphicFrame>
        <p:nvGraphicFramePr>
          <p:cNvPr id="4" name="Table 3">
            <a:extLst>
              <a:ext uri="{FF2B5EF4-FFF2-40B4-BE49-F238E27FC236}">
                <a16:creationId xmlns:a16="http://schemas.microsoft.com/office/drawing/2014/main" id="{63D28438-43F3-12A5-C532-4D4596DC794A}"/>
              </a:ext>
            </a:extLst>
          </p:cNvPr>
          <p:cNvGraphicFramePr>
            <a:graphicFrameLocks noGrp="1"/>
          </p:cNvGraphicFramePr>
          <p:nvPr>
            <p:extLst>
              <p:ext uri="{D42A27DB-BD31-4B8C-83A1-F6EECF244321}">
                <p14:modId xmlns:p14="http://schemas.microsoft.com/office/powerpoint/2010/main" val="3966756817"/>
              </p:ext>
            </p:extLst>
          </p:nvPr>
        </p:nvGraphicFramePr>
        <p:xfrm>
          <a:off x="534901" y="2356541"/>
          <a:ext cx="6214532" cy="2382706"/>
        </p:xfrm>
        <a:graphic>
          <a:graphicData uri="http://schemas.openxmlformats.org/drawingml/2006/table">
            <a:tbl>
              <a:tblPr firstRow="1" bandRow="1">
                <a:tableStyleId>{5C22544A-7EE6-4342-B048-85BDC9FD1C3A}</a:tableStyleId>
              </a:tblPr>
              <a:tblGrid>
                <a:gridCol w="3099550">
                  <a:extLst>
                    <a:ext uri="{9D8B030D-6E8A-4147-A177-3AD203B41FA5}">
                      <a16:colId xmlns:a16="http://schemas.microsoft.com/office/drawing/2014/main" val="3046632115"/>
                    </a:ext>
                  </a:extLst>
                </a:gridCol>
                <a:gridCol w="3114982">
                  <a:extLst>
                    <a:ext uri="{9D8B030D-6E8A-4147-A177-3AD203B41FA5}">
                      <a16:colId xmlns:a16="http://schemas.microsoft.com/office/drawing/2014/main" val="1524494243"/>
                    </a:ext>
                  </a:extLst>
                </a:gridCol>
              </a:tblGrid>
              <a:tr h="504167">
                <a:tc>
                  <a:txBody>
                    <a:bodyPr/>
                    <a:lstStyle/>
                    <a:p>
                      <a:r>
                        <a:rPr lang="en-US"/>
                        <a:t>Cameras</a:t>
                      </a:r>
                    </a:p>
                  </a:txBody>
                  <a:tcPr/>
                </a:tc>
                <a:tc>
                  <a:txBody>
                    <a:bodyPr/>
                    <a:lstStyle/>
                    <a:p>
                      <a:r>
                        <a:rPr lang="en-US"/>
                        <a:t>Condition</a:t>
                      </a:r>
                    </a:p>
                  </a:txBody>
                  <a:tcPr/>
                </a:tc>
                <a:extLst>
                  <a:ext uri="{0D108BD9-81ED-4DB2-BD59-A6C34878D82A}">
                    <a16:rowId xmlns:a16="http://schemas.microsoft.com/office/drawing/2014/main" val="3424554886"/>
                  </a:ext>
                </a:extLst>
              </a:tr>
              <a:tr h="870205">
                <a:tc>
                  <a:txBody>
                    <a:bodyPr/>
                    <a:lstStyle/>
                    <a:p>
                      <a:r>
                        <a:rPr lang="en-US"/>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Reliability under different weather conditions</a:t>
                      </a:r>
                    </a:p>
                  </a:txBody>
                  <a:tcPr/>
                </a:tc>
                <a:extLst>
                  <a:ext uri="{0D108BD9-81ED-4DB2-BD59-A6C34878D82A}">
                    <a16:rowId xmlns:a16="http://schemas.microsoft.com/office/drawing/2014/main" val="2543456988"/>
                  </a:ext>
                </a:extLst>
              </a:tr>
              <a:tr h="504167">
                <a:tc>
                  <a:txBody>
                    <a:bodyPr/>
                    <a:lstStyle/>
                    <a:p>
                      <a:r>
                        <a:rPr lang="en-US"/>
                        <a:t>Some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Parking Lot Applicability </a:t>
                      </a:r>
                    </a:p>
                  </a:txBody>
                  <a:tcPr/>
                </a:tc>
                <a:extLst>
                  <a:ext uri="{0D108BD9-81ED-4DB2-BD59-A6C34878D82A}">
                    <a16:rowId xmlns:a16="http://schemas.microsoft.com/office/drawing/2014/main" val="1145375966"/>
                  </a:ext>
                </a:extLst>
              </a:tr>
              <a:tr h="504167">
                <a:tc>
                  <a:txBody>
                    <a:bodyPr/>
                    <a:lstStyle/>
                    <a:p>
                      <a:r>
                        <a:rPr lang="en-US"/>
                        <a:t>Yes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Potential Privacy Concerns</a:t>
                      </a:r>
                    </a:p>
                  </a:txBody>
                  <a:tcPr/>
                </a:tc>
                <a:extLst>
                  <a:ext uri="{0D108BD9-81ED-4DB2-BD59-A6C34878D82A}">
                    <a16:rowId xmlns:a16="http://schemas.microsoft.com/office/drawing/2014/main" val="2478769887"/>
                  </a:ext>
                </a:extLst>
              </a:tr>
            </a:tbl>
          </a:graphicData>
        </a:graphic>
      </p:graphicFrame>
      <p:pic>
        <p:nvPicPr>
          <p:cNvPr id="7" name="Picture 6">
            <a:extLst>
              <a:ext uri="{FF2B5EF4-FFF2-40B4-BE49-F238E27FC236}">
                <a16:creationId xmlns:a16="http://schemas.microsoft.com/office/drawing/2014/main" id="{1C36467B-AB56-ED22-BB35-116937DE9A59}"/>
              </a:ext>
            </a:extLst>
          </p:cNvPr>
          <p:cNvPicPr>
            <a:picLocks noChangeAspect="1"/>
          </p:cNvPicPr>
          <p:nvPr/>
        </p:nvPicPr>
        <p:blipFill>
          <a:blip r:embed="rId3"/>
          <a:stretch>
            <a:fillRect/>
          </a:stretch>
        </p:blipFill>
        <p:spPr>
          <a:xfrm rot="10800000">
            <a:off x="7258120" y="1666952"/>
            <a:ext cx="4645744" cy="3072295"/>
          </a:xfrm>
          <a:prstGeom prst="rect">
            <a:avLst/>
          </a:prstGeom>
        </p:spPr>
      </p:pic>
      <p:sp>
        <p:nvSpPr>
          <p:cNvPr id="9" name="TextBox 8">
            <a:extLst>
              <a:ext uri="{FF2B5EF4-FFF2-40B4-BE49-F238E27FC236}">
                <a16:creationId xmlns:a16="http://schemas.microsoft.com/office/drawing/2014/main" id="{1EBA4F35-6EEF-EF84-4BB7-B9390F9B3BD7}"/>
              </a:ext>
            </a:extLst>
          </p:cNvPr>
          <p:cNvSpPr txBox="1"/>
          <p:nvPr/>
        </p:nvSpPr>
        <p:spPr>
          <a:xfrm>
            <a:off x="7587521" y="5021772"/>
            <a:ext cx="3986941" cy="338554"/>
          </a:xfrm>
          <a:prstGeom prst="rect">
            <a:avLst/>
          </a:prstGeom>
          <a:noFill/>
        </p:spPr>
        <p:txBody>
          <a:bodyPr wrap="square">
            <a:spAutoFit/>
          </a:bodyPr>
          <a:lstStyle/>
          <a:p>
            <a:r>
              <a:rPr lang="en-US" sz="800">
                <a:effectLst/>
              </a:rPr>
              <a:t>“Security Camera Stock Photos.” </a:t>
            </a:r>
            <a:r>
              <a:rPr lang="en-US" sz="800" i="1" err="1">
                <a:effectLst/>
              </a:rPr>
              <a:t>Depositphotos</a:t>
            </a:r>
            <a:r>
              <a:rPr lang="en-US" sz="800">
                <a:effectLst/>
              </a:rPr>
              <a:t>, depositphotos.com/photos/</a:t>
            </a:r>
            <a:r>
              <a:rPr lang="en-US" sz="800" err="1">
                <a:effectLst/>
              </a:rPr>
              <a:t>security-camera.html?offset</a:t>
            </a:r>
            <a:r>
              <a:rPr lang="en-US" sz="800">
                <a:effectLst/>
              </a:rPr>
              <a:t>=480&amp;filter=</a:t>
            </a:r>
            <a:r>
              <a:rPr lang="en-US" sz="800" err="1">
                <a:effectLst/>
              </a:rPr>
              <a:t>all&amp;qview</a:t>
            </a:r>
            <a:r>
              <a:rPr lang="en-US" sz="800">
                <a:effectLst/>
              </a:rPr>
              <a:t>=2369650. Accessed 24 Apr. 2024. </a:t>
            </a:r>
          </a:p>
        </p:txBody>
      </p:sp>
    </p:spTree>
    <p:extLst>
      <p:ext uri="{BB962C8B-B14F-4D97-AF65-F5344CB8AC3E}">
        <p14:creationId xmlns:p14="http://schemas.microsoft.com/office/powerpoint/2010/main" val="209750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13BF-D073-9EC6-628E-33CA4458B620}"/>
              </a:ext>
            </a:extLst>
          </p:cNvPr>
          <p:cNvSpPr>
            <a:spLocks noGrp="1"/>
          </p:cNvSpPr>
          <p:nvPr>
            <p:ph type="title"/>
          </p:nvPr>
        </p:nvSpPr>
        <p:spPr/>
        <p:txBody>
          <a:bodyPr/>
          <a:lstStyle/>
          <a:p>
            <a:r>
              <a:rPr lang="en-US"/>
              <a:t>Cameras vs Inductive Loops</a:t>
            </a:r>
          </a:p>
        </p:txBody>
      </p:sp>
      <p:graphicFrame>
        <p:nvGraphicFramePr>
          <p:cNvPr id="4" name="Table 3">
            <a:extLst>
              <a:ext uri="{FF2B5EF4-FFF2-40B4-BE49-F238E27FC236}">
                <a16:creationId xmlns:a16="http://schemas.microsoft.com/office/drawing/2014/main" id="{63D28438-43F3-12A5-C532-4D4596DC794A}"/>
              </a:ext>
            </a:extLst>
          </p:cNvPr>
          <p:cNvGraphicFramePr>
            <a:graphicFrameLocks noGrp="1"/>
          </p:cNvGraphicFramePr>
          <p:nvPr>
            <p:extLst>
              <p:ext uri="{D42A27DB-BD31-4B8C-83A1-F6EECF244321}">
                <p14:modId xmlns:p14="http://schemas.microsoft.com/office/powerpoint/2010/main" val="1397075625"/>
              </p:ext>
            </p:extLst>
          </p:nvPr>
        </p:nvGraphicFramePr>
        <p:xfrm>
          <a:off x="1435101" y="1366904"/>
          <a:ext cx="9321798" cy="2382706"/>
        </p:xfrm>
        <a:graphic>
          <a:graphicData uri="http://schemas.openxmlformats.org/drawingml/2006/table">
            <a:tbl>
              <a:tblPr firstRow="1" bandRow="1">
                <a:tableStyleId>{5C22544A-7EE6-4342-B048-85BDC9FD1C3A}</a:tableStyleId>
              </a:tblPr>
              <a:tblGrid>
                <a:gridCol w="3009577">
                  <a:extLst>
                    <a:ext uri="{9D8B030D-6E8A-4147-A177-3AD203B41FA5}">
                      <a16:colId xmlns:a16="http://schemas.microsoft.com/office/drawing/2014/main" val="3046632115"/>
                    </a:ext>
                  </a:extLst>
                </a:gridCol>
                <a:gridCol w="3204955">
                  <a:extLst>
                    <a:ext uri="{9D8B030D-6E8A-4147-A177-3AD203B41FA5}">
                      <a16:colId xmlns:a16="http://schemas.microsoft.com/office/drawing/2014/main" val="1524494243"/>
                    </a:ext>
                  </a:extLst>
                </a:gridCol>
                <a:gridCol w="3107266">
                  <a:extLst>
                    <a:ext uri="{9D8B030D-6E8A-4147-A177-3AD203B41FA5}">
                      <a16:colId xmlns:a16="http://schemas.microsoft.com/office/drawing/2014/main" val="1736749532"/>
                    </a:ext>
                  </a:extLst>
                </a:gridCol>
              </a:tblGrid>
              <a:tr h="504167">
                <a:tc>
                  <a:txBody>
                    <a:bodyPr/>
                    <a:lstStyle/>
                    <a:p>
                      <a:r>
                        <a:rPr lang="en-US"/>
                        <a:t>Cameras</a:t>
                      </a:r>
                    </a:p>
                  </a:txBody>
                  <a:tcPr/>
                </a:tc>
                <a:tc>
                  <a:txBody>
                    <a:bodyPr/>
                    <a:lstStyle/>
                    <a:p>
                      <a:r>
                        <a:rPr lang="en-US"/>
                        <a:t>Condition</a:t>
                      </a:r>
                    </a:p>
                  </a:txBody>
                  <a:tcPr/>
                </a:tc>
                <a:tc>
                  <a:txBody>
                    <a:bodyPr/>
                    <a:lstStyle/>
                    <a:p>
                      <a:r>
                        <a:rPr lang="en-US"/>
                        <a:t>Inductive Loops</a:t>
                      </a:r>
                    </a:p>
                  </a:txBody>
                  <a:tcPr/>
                </a:tc>
                <a:extLst>
                  <a:ext uri="{0D108BD9-81ED-4DB2-BD59-A6C34878D82A}">
                    <a16:rowId xmlns:a16="http://schemas.microsoft.com/office/drawing/2014/main" val="3424554886"/>
                  </a:ext>
                </a:extLst>
              </a:tr>
              <a:tr h="870205">
                <a:tc>
                  <a:txBody>
                    <a:bodyPr/>
                    <a:lstStyle/>
                    <a:p>
                      <a:r>
                        <a:rPr lang="en-US"/>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Reliability under different weather conditions</a:t>
                      </a:r>
                    </a:p>
                  </a:txBody>
                  <a:tcPr/>
                </a:tc>
                <a:tc>
                  <a:txBody>
                    <a:bodyPr/>
                    <a:lstStyle/>
                    <a:p>
                      <a:r>
                        <a:rPr lang="en-US"/>
                        <a:t>Yes</a:t>
                      </a:r>
                    </a:p>
                  </a:txBody>
                  <a:tcPr/>
                </a:tc>
                <a:extLst>
                  <a:ext uri="{0D108BD9-81ED-4DB2-BD59-A6C34878D82A}">
                    <a16:rowId xmlns:a16="http://schemas.microsoft.com/office/drawing/2014/main" val="2543456988"/>
                  </a:ext>
                </a:extLst>
              </a:tr>
              <a:tr h="504167">
                <a:tc>
                  <a:txBody>
                    <a:bodyPr/>
                    <a:lstStyle/>
                    <a:p>
                      <a:r>
                        <a:rPr lang="en-US"/>
                        <a:t>Some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Parking Lot Applicability </a:t>
                      </a:r>
                    </a:p>
                  </a:txBody>
                  <a:tcPr/>
                </a:tc>
                <a:tc>
                  <a:txBody>
                    <a:bodyPr/>
                    <a:lstStyle/>
                    <a:p>
                      <a:r>
                        <a:rPr lang="en-US"/>
                        <a:t>Most</a:t>
                      </a:r>
                    </a:p>
                  </a:txBody>
                  <a:tcPr/>
                </a:tc>
                <a:extLst>
                  <a:ext uri="{0D108BD9-81ED-4DB2-BD59-A6C34878D82A}">
                    <a16:rowId xmlns:a16="http://schemas.microsoft.com/office/drawing/2014/main" val="1145375966"/>
                  </a:ext>
                </a:extLst>
              </a:tr>
              <a:tr h="504167">
                <a:tc>
                  <a:txBody>
                    <a:bodyPr/>
                    <a:lstStyle/>
                    <a:p>
                      <a:r>
                        <a:rPr lang="en-US"/>
                        <a:t>Yes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Potential Privacy Concerns</a:t>
                      </a:r>
                    </a:p>
                  </a:txBody>
                  <a:tcPr/>
                </a:tc>
                <a:tc>
                  <a:txBody>
                    <a:bodyPr/>
                    <a:lstStyle/>
                    <a:p>
                      <a:r>
                        <a:rPr lang="en-US"/>
                        <a:t>No</a:t>
                      </a:r>
                    </a:p>
                  </a:txBody>
                  <a:tcPr/>
                </a:tc>
                <a:extLst>
                  <a:ext uri="{0D108BD9-81ED-4DB2-BD59-A6C34878D82A}">
                    <a16:rowId xmlns:a16="http://schemas.microsoft.com/office/drawing/2014/main" val="2478769887"/>
                  </a:ext>
                </a:extLst>
              </a:tr>
            </a:tbl>
          </a:graphicData>
        </a:graphic>
      </p:graphicFrame>
      <p:pic>
        <p:nvPicPr>
          <p:cNvPr id="1026" name="Picture 2">
            <a:extLst>
              <a:ext uri="{FF2B5EF4-FFF2-40B4-BE49-F238E27FC236}">
                <a16:creationId xmlns:a16="http://schemas.microsoft.com/office/drawing/2014/main" id="{86444668-A040-4E1F-F261-0E7F733F0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268" y="3833028"/>
            <a:ext cx="3626313" cy="26598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B80B0D-1C94-9943-D6AA-37B4CE16B592}"/>
              </a:ext>
            </a:extLst>
          </p:cNvPr>
          <p:cNvSpPr txBox="1"/>
          <p:nvPr/>
        </p:nvSpPr>
        <p:spPr>
          <a:xfrm>
            <a:off x="7558267" y="6442501"/>
            <a:ext cx="3626313" cy="707886"/>
          </a:xfrm>
          <a:prstGeom prst="rect">
            <a:avLst/>
          </a:prstGeom>
          <a:noFill/>
        </p:spPr>
        <p:txBody>
          <a:bodyPr wrap="square">
            <a:spAutoFit/>
          </a:bodyPr>
          <a:lstStyle/>
          <a:p>
            <a:r>
              <a:rPr lang="en-US" sz="800" i="1">
                <a:effectLst/>
              </a:rPr>
              <a:t>An Inductive-Loop Detection System [49]. | Download Scientific Diagram</a:t>
            </a:r>
            <a:r>
              <a:rPr lang="en-US" sz="800">
                <a:effectLst/>
              </a:rPr>
              <a:t>, www.researchgate.net/figure/An-inductive-loop-detection-system-49_fig4_299471883. Accessed 24 Apr. 2024. </a:t>
            </a:r>
          </a:p>
          <a:p>
            <a:endParaRPr lang="en-US" sz="800"/>
          </a:p>
          <a:p>
            <a:endParaRPr lang="en-US" sz="800">
              <a:effectLst/>
            </a:endParaRPr>
          </a:p>
        </p:txBody>
      </p:sp>
      <p:pic>
        <p:nvPicPr>
          <p:cNvPr id="7" name="Picture 6">
            <a:extLst>
              <a:ext uri="{FF2B5EF4-FFF2-40B4-BE49-F238E27FC236}">
                <a16:creationId xmlns:a16="http://schemas.microsoft.com/office/drawing/2014/main" id="{1C36467B-AB56-ED22-BB35-116937DE9A59}"/>
              </a:ext>
            </a:extLst>
          </p:cNvPr>
          <p:cNvPicPr>
            <a:picLocks noChangeAspect="1"/>
          </p:cNvPicPr>
          <p:nvPr/>
        </p:nvPicPr>
        <p:blipFill>
          <a:blip r:embed="rId4"/>
          <a:stretch>
            <a:fillRect/>
          </a:stretch>
        </p:blipFill>
        <p:spPr>
          <a:xfrm rot="10800000">
            <a:off x="1624287" y="3796651"/>
            <a:ext cx="3797755" cy="2511508"/>
          </a:xfrm>
          <a:prstGeom prst="rect">
            <a:avLst/>
          </a:prstGeom>
        </p:spPr>
      </p:pic>
      <p:sp>
        <p:nvSpPr>
          <p:cNvPr id="9" name="TextBox 8">
            <a:extLst>
              <a:ext uri="{FF2B5EF4-FFF2-40B4-BE49-F238E27FC236}">
                <a16:creationId xmlns:a16="http://schemas.microsoft.com/office/drawing/2014/main" id="{1EBA4F35-6EEF-EF84-4BB7-B9390F9B3BD7}"/>
              </a:ext>
            </a:extLst>
          </p:cNvPr>
          <p:cNvSpPr txBox="1"/>
          <p:nvPr/>
        </p:nvSpPr>
        <p:spPr>
          <a:xfrm>
            <a:off x="1435100" y="6308159"/>
            <a:ext cx="3986941" cy="338554"/>
          </a:xfrm>
          <a:prstGeom prst="rect">
            <a:avLst/>
          </a:prstGeom>
          <a:noFill/>
        </p:spPr>
        <p:txBody>
          <a:bodyPr wrap="square">
            <a:spAutoFit/>
          </a:bodyPr>
          <a:lstStyle/>
          <a:p>
            <a:r>
              <a:rPr lang="en-US" sz="800">
                <a:effectLst/>
              </a:rPr>
              <a:t>“Security Camera Stock Photos.” </a:t>
            </a:r>
            <a:r>
              <a:rPr lang="en-US" sz="800" i="1" err="1">
                <a:effectLst/>
              </a:rPr>
              <a:t>Depositphotos</a:t>
            </a:r>
            <a:r>
              <a:rPr lang="en-US" sz="800">
                <a:effectLst/>
              </a:rPr>
              <a:t>, depositphotos.com/photos/</a:t>
            </a:r>
            <a:r>
              <a:rPr lang="en-US" sz="800" err="1">
                <a:effectLst/>
              </a:rPr>
              <a:t>security-camera.html?offset</a:t>
            </a:r>
            <a:r>
              <a:rPr lang="en-US" sz="800">
                <a:effectLst/>
              </a:rPr>
              <a:t>=480&amp;filter=</a:t>
            </a:r>
            <a:r>
              <a:rPr lang="en-US" sz="800" err="1">
                <a:effectLst/>
              </a:rPr>
              <a:t>all&amp;qview</a:t>
            </a:r>
            <a:r>
              <a:rPr lang="en-US" sz="800">
                <a:effectLst/>
              </a:rPr>
              <a:t>=2369650. Accessed 24 Apr. 2024. </a:t>
            </a:r>
          </a:p>
        </p:txBody>
      </p:sp>
    </p:spTree>
    <p:extLst>
      <p:ext uri="{BB962C8B-B14F-4D97-AF65-F5344CB8AC3E}">
        <p14:creationId xmlns:p14="http://schemas.microsoft.com/office/powerpoint/2010/main" val="35857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3E9D-38A4-0966-5198-FECBA81CAD4C}"/>
              </a:ext>
            </a:extLst>
          </p:cNvPr>
          <p:cNvSpPr>
            <a:spLocks noGrp="1"/>
          </p:cNvSpPr>
          <p:nvPr>
            <p:ph type="title"/>
          </p:nvPr>
        </p:nvSpPr>
        <p:spPr/>
        <p:txBody>
          <a:bodyPr/>
          <a:lstStyle/>
          <a:p>
            <a:r>
              <a:rPr lang="en-US"/>
              <a:t>Proposed Solution</a:t>
            </a:r>
          </a:p>
        </p:txBody>
      </p:sp>
      <p:pic>
        <p:nvPicPr>
          <p:cNvPr id="4" name="Content Placeholder 4" descr="A building with a parking lot and a yellow diamond on the roof&#10;&#10;Description automatically generated">
            <a:extLst>
              <a:ext uri="{FF2B5EF4-FFF2-40B4-BE49-F238E27FC236}">
                <a16:creationId xmlns:a16="http://schemas.microsoft.com/office/drawing/2014/main" id="{A87053A4-E0D5-E587-7836-C4BB7C9A399A}"/>
              </a:ext>
            </a:extLst>
          </p:cNvPr>
          <p:cNvPicPr>
            <a:picLocks noGrp="1" noChangeAspect="1"/>
          </p:cNvPicPr>
          <p:nvPr>
            <p:ph idx="1"/>
          </p:nvPr>
        </p:nvPicPr>
        <p:blipFill>
          <a:blip r:embed="rId3"/>
          <a:stretch>
            <a:fillRect/>
          </a:stretch>
        </p:blipFill>
        <p:spPr>
          <a:xfrm>
            <a:off x="838201" y="1494264"/>
            <a:ext cx="10754060" cy="4905290"/>
          </a:xfrm>
        </p:spPr>
      </p:pic>
    </p:spTree>
    <p:extLst>
      <p:ext uri="{BB962C8B-B14F-4D97-AF65-F5344CB8AC3E}">
        <p14:creationId xmlns:p14="http://schemas.microsoft.com/office/powerpoint/2010/main" val="1230594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25516-5F78-8C35-2A6B-23746890E3AA}"/>
              </a:ext>
            </a:extLst>
          </p:cNvPr>
          <p:cNvSpPr>
            <a:spLocks noGrp="1"/>
          </p:cNvSpPr>
          <p:nvPr>
            <p:ph type="title"/>
          </p:nvPr>
        </p:nvSpPr>
        <p:spPr/>
        <p:txBody>
          <a:bodyPr/>
          <a:lstStyle/>
          <a:p>
            <a:r>
              <a:rPr lang="en-US"/>
              <a:t>Measures of Success</a:t>
            </a:r>
          </a:p>
        </p:txBody>
      </p:sp>
      <p:sp>
        <p:nvSpPr>
          <p:cNvPr id="6" name="Content Placeholder 5">
            <a:extLst>
              <a:ext uri="{FF2B5EF4-FFF2-40B4-BE49-F238E27FC236}">
                <a16:creationId xmlns:a16="http://schemas.microsoft.com/office/drawing/2014/main" id="{C0C041EE-B247-51FD-40F3-DA906D267C85}"/>
              </a:ext>
            </a:extLst>
          </p:cNvPr>
          <p:cNvSpPr>
            <a:spLocks noGrp="1"/>
          </p:cNvSpPr>
          <p:nvPr>
            <p:ph idx="1"/>
          </p:nvPr>
        </p:nvSpPr>
        <p:spPr/>
        <p:txBody>
          <a:bodyPr/>
          <a:lstStyle/>
          <a:p>
            <a:endParaRPr lang="en-US"/>
          </a:p>
        </p:txBody>
      </p:sp>
      <p:graphicFrame>
        <p:nvGraphicFramePr>
          <p:cNvPr id="7" name="Table 6">
            <a:extLst>
              <a:ext uri="{FF2B5EF4-FFF2-40B4-BE49-F238E27FC236}">
                <a16:creationId xmlns:a16="http://schemas.microsoft.com/office/drawing/2014/main" id="{3AE51634-DCB1-4EDD-D48C-5D2978E763B8}"/>
              </a:ext>
            </a:extLst>
          </p:cNvPr>
          <p:cNvGraphicFramePr>
            <a:graphicFrameLocks noGrp="1"/>
          </p:cNvGraphicFramePr>
          <p:nvPr>
            <p:extLst>
              <p:ext uri="{D42A27DB-BD31-4B8C-83A1-F6EECF244321}">
                <p14:modId xmlns:p14="http://schemas.microsoft.com/office/powerpoint/2010/main" val="28891718"/>
              </p:ext>
            </p:extLst>
          </p:nvPr>
        </p:nvGraphicFramePr>
        <p:xfrm>
          <a:off x="838200" y="1825624"/>
          <a:ext cx="10515600" cy="4351340"/>
        </p:xfrm>
        <a:graphic>
          <a:graphicData uri="http://schemas.openxmlformats.org/drawingml/2006/table">
            <a:tbl>
              <a:tblPr firstRow="1" bandRow="1">
                <a:tableStyleId>{5C22544A-7EE6-4342-B048-85BDC9FD1C3A}</a:tableStyleId>
              </a:tblPr>
              <a:tblGrid>
                <a:gridCol w="2581994">
                  <a:extLst>
                    <a:ext uri="{9D8B030D-6E8A-4147-A177-3AD203B41FA5}">
                      <a16:colId xmlns:a16="http://schemas.microsoft.com/office/drawing/2014/main" val="420777437"/>
                    </a:ext>
                  </a:extLst>
                </a:gridCol>
                <a:gridCol w="7933606">
                  <a:extLst>
                    <a:ext uri="{9D8B030D-6E8A-4147-A177-3AD203B41FA5}">
                      <a16:colId xmlns:a16="http://schemas.microsoft.com/office/drawing/2014/main" val="1131424220"/>
                    </a:ext>
                  </a:extLst>
                </a:gridCol>
              </a:tblGrid>
              <a:tr h="550516">
                <a:tc>
                  <a:txBody>
                    <a:bodyPr/>
                    <a:lstStyle/>
                    <a:p>
                      <a:r>
                        <a:rPr lang="en-US"/>
                        <a:t>Measure of Success</a:t>
                      </a:r>
                    </a:p>
                  </a:txBody>
                  <a:tcPr/>
                </a:tc>
                <a:tc>
                  <a:txBody>
                    <a:bodyPr/>
                    <a:lstStyle/>
                    <a:p>
                      <a:r>
                        <a:rPr lang="en-US"/>
                        <a:t>Details</a:t>
                      </a:r>
                    </a:p>
                  </a:txBody>
                  <a:tcPr/>
                </a:tc>
                <a:extLst>
                  <a:ext uri="{0D108BD9-81ED-4DB2-BD59-A6C34878D82A}">
                    <a16:rowId xmlns:a16="http://schemas.microsoft.com/office/drawing/2014/main" val="1423576054"/>
                  </a:ext>
                </a:extLst>
              </a:tr>
              <a:tr h="9502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Full Time Operation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All parts of the system shall be constantly functioning. This includes having a backup power supply.</a:t>
                      </a:r>
                      <a:endParaRPr lang="en-US"/>
                    </a:p>
                  </a:txBody>
                  <a:tcPr/>
                </a:tc>
                <a:extLst>
                  <a:ext uri="{0D108BD9-81ED-4DB2-BD59-A6C34878D82A}">
                    <a16:rowId xmlns:a16="http://schemas.microsoft.com/office/drawing/2014/main" val="4219756822"/>
                  </a:ext>
                </a:extLst>
              </a:tr>
              <a:tr h="9502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Wireless Communication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The sensor shall communicate with the server wirelessly.</a:t>
                      </a:r>
                      <a:endParaRPr lang="en-US"/>
                    </a:p>
                  </a:txBody>
                  <a:tcPr/>
                </a:tc>
                <a:extLst>
                  <a:ext uri="{0D108BD9-81ED-4DB2-BD59-A6C34878D82A}">
                    <a16:rowId xmlns:a16="http://schemas.microsoft.com/office/drawing/2014/main" val="741129293"/>
                  </a:ext>
                </a:extLst>
              </a:tr>
              <a:tr h="9502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Space Availability Retention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The system shall keep a count of vehicles that enter or exit a parking 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848874601"/>
                  </a:ext>
                </a:extLst>
              </a:tr>
              <a:tr h="9502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Local Space Availability Retention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The sensor shall keep track of the number of vehicles in a parking lot locally.</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367826908"/>
                  </a:ext>
                </a:extLst>
              </a:tr>
            </a:tbl>
          </a:graphicData>
        </a:graphic>
      </p:graphicFrame>
    </p:spTree>
    <p:extLst>
      <p:ext uri="{BB962C8B-B14F-4D97-AF65-F5344CB8AC3E}">
        <p14:creationId xmlns:p14="http://schemas.microsoft.com/office/powerpoint/2010/main" val="3596703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EE769-ED79-7088-A52E-D18C7DAE34E2}"/>
              </a:ext>
            </a:extLst>
          </p:cNvPr>
          <p:cNvSpPr>
            <a:spLocks noGrp="1"/>
          </p:cNvSpPr>
          <p:nvPr>
            <p:ph type="title"/>
          </p:nvPr>
        </p:nvSpPr>
        <p:spPr/>
        <p:txBody>
          <a:bodyPr/>
          <a:lstStyle/>
          <a:p>
            <a:r>
              <a:rPr lang="en-US"/>
              <a:t>Power Systems</a:t>
            </a:r>
          </a:p>
        </p:txBody>
      </p:sp>
      <p:sp>
        <p:nvSpPr>
          <p:cNvPr id="3" name="Text Placeholder 2">
            <a:extLst>
              <a:ext uri="{FF2B5EF4-FFF2-40B4-BE49-F238E27FC236}">
                <a16:creationId xmlns:a16="http://schemas.microsoft.com/office/drawing/2014/main" id="{2DFEF3A1-DC58-18B0-AD67-694E4B5D11E9}"/>
              </a:ext>
            </a:extLst>
          </p:cNvPr>
          <p:cNvSpPr>
            <a:spLocks noGrp="1"/>
          </p:cNvSpPr>
          <p:nvPr>
            <p:ph type="body" idx="1"/>
          </p:nvPr>
        </p:nvSpPr>
        <p:spPr/>
        <p:txBody>
          <a:bodyPr/>
          <a:lstStyle/>
          <a:p>
            <a:pPr algn="ctr"/>
            <a:r>
              <a:rPr lang="en-US"/>
              <a:t>Wall Power</a:t>
            </a:r>
          </a:p>
        </p:txBody>
      </p:sp>
      <p:sp>
        <p:nvSpPr>
          <p:cNvPr id="5" name="Text Placeholder 4">
            <a:extLst>
              <a:ext uri="{FF2B5EF4-FFF2-40B4-BE49-F238E27FC236}">
                <a16:creationId xmlns:a16="http://schemas.microsoft.com/office/drawing/2014/main" id="{2ADA3CB0-A4A7-2D4D-5FE6-F4F3879612FF}"/>
              </a:ext>
            </a:extLst>
          </p:cNvPr>
          <p:cNvSpPr>
            <a:spLocks noGrp="1"/>
          </p:cNvSpPr>
          <p:nvPr>
            <p:ph type="body" sz="quarter" idx="3"/>
          </p:nvPr>
        </p:nvSpPr>
        <p:spPr/>
        <p:txBody>
          <a:bodyPr/>
          <a:lstStyle/>
          <a:p>
            <a:pPr algn="ctr"/>
            <a:r>
              <a:rPr lang="en-US"/>
              <a:t>Solar Power</a:t>
            </a:r>
          </a:p>
        </p:txBody>
      </p:sp>
      <p:pic>
        <p:nvPicPr>
          <p:cNvPr id="9" name="Content Placeholder 8">
            <a:extLst>
              <a:ext uri="{FF2B5EF4-FFF2-40B4-BE49-F238E27FC236}">
                <a16:creationId xmlns:a16="http://schemas.microsoft.com/office/drawing/2014/main" id="{4E14B8C1-9F2A-7B00-4191-63E3BABFAFAF}"/>
              </a:ext>
            </a:extLst>
          </p:cNvPr>
          <p:cNvPicPr>
            <a:picLocks noGrp="1" noChangeAspect="1"/>
          </p:cNvPicPr>
          <p:nvPr>
            <p:ph sz="quarter" idx="4"/>
          </p:nvPr>
        </p:nvPicPr>
        <p:blipFill>
          <a:blip r:embed="rId3"/>
          <a:stretch>
            <a:fillRect/>
          </a:stretch>
        </p:blipFill>
        <p:spPr>
          <a:xfrm>
            <a:off x="6782181" y="2505075"/>
            <a:ext cx="4570031" cy="3684588"/>
          </a:xfrm>
        </p:spPr>
      </p:pic>
      <p:pic>
        <p:nvPicPr>
          <p:cNvPr id="1034" name="Picture 10">
            <a:extLst>
              <a:ext uri="{FF2B5EF4-FFF2-40B4-BE49-F238E27FC236}">
                <a16:creationId xmlns:a16="http://schemas.microsoft.com/office/drawing/2014/main" id="{772AF72D-0915-C8D5-4B16-E06B083F069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962216" y="2505075"/>
            <a:ext cx="4570031" cy="36845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CD9EF30-308D-9781-0748-872B70CAFB5F}"/>
              </a:ext>
            </a:extLst>
          </p:cNvPr>
          <p:cNvSpPr txBox="1"/>
          <p:nvPr/>
        </p:nvSpPr>
        <p:spPr>
          <a:xfrm>
            <a:off x="962216" y="6297930"/>
            <a:ext cx="4570031" cy="461665"/>
          </a:xfrm>
          <a:prstGeom prst="rect">
            <a:avLst/>
          </a:prstGeom>
          <a:noFill/>
        </p:spPr>
        <p:txBody>
          <a:bodyPr wrap="square" rtlCol="0">
            <a:spAutoFit/>
          </a:bodyPr>
          <a:lstStyle/>
          <a:p>
            <a:r>
              <a:rPr lang="en-US" sz="800" err="1">
                <a:effectLst/>
              </a:rPr>
              <a:t>Gleighly</a:t>
            </a:r>
            <a:r>
              <a:rPr lang="en-US" sz="800">
                <a:effectLst/>
              </a:rPr>
              <a:t>. “Power Outlet Cartoon Stock Vector. Illustration of Environmental - 27438688.” </a:t>
            </a:r>
            <a:r>
              <a:rPr lang="en-US" sz="800" i="1" err="1">
                <a:effectLst/>
              </a:rPr>
              <a:t>Dreamstime</a:t>
            </a:r>
            <a:r>
              <a:rPr lang="en-US" sz="800">
                <a:effectLst/>
              </a:rPr>
              <a:t>, 9 Nov. 2012, www.dreamstime.com/royalty-free-stock-photos-power-outlet-cartoon-image27438688. </a:t>
            </a:r>
          </a:p>
          <a:p>
            <a:endParaRPr lang="en-US" sz="800"/>
          </a:p>
        </p:txBody>
      </p:sp>
      <p:sp>
        <p:nvSpPr>
          <p:cNvPr id="12" name="TextBox 11">
            <a:extLst>
              <a:ext uri="{FF2B5EF4-FFF2-40B4-BE49-F238E27FC236}">
                <a16:creationId xmlns:a16="http://schemas.microsoft.com/office/drawing/2014/main" id="{491CE1CB-8EF3-F83C-CC03-250C3B764A32}"/>
              </a:ext>
            </a:extLst>
          </p:cNvPr>
          <p:cNvSpPr txBox="1"/>
          <p:nvPr/>
        </p:nvSpPr>
        <p:spPr>
          <a:xfrm>
            <a:off x="6782181" y="6262042"/>
            <a:ext cx="4570031" cy="215444"/>
          </a:xfrm>
          <a:prstGeom prst="rect">
            <a:avLst/>
          </a:prstGeom>
          <a:noFill/>
        </p:spPr>
        <p:txBody>
          <a:bodyPr wrap="square" rtlCol="0">
            <a:spAutoFit/>
          </a:bodyPr>
          <a:lstStyle/>
          <a:p>
            <a:endParaRPr lang="en-US" sz="800"/>
          </a:p>
        </p:txBody>
      </p:sp>
      <p:sp>
        <p:nvSpPr>
          <p:cNvPr id="17" name="TextBox 16">
            <a:extLst>
              <a:ext uri="{FF2B5EF4-FFF2-40B4-BE49-F238E27FC236}">
                <a16:creationId xmlns:a16="http://schemas.microsoft.com/office/drawing/2014/main" id="{2BE2ED70-7504-8C23-42B1-921E20E306EC}"/>
              </a:ext>
            </a:extLst>
          </p:cNvPr>
          <p:cNvSpPr txBox="1"/>
          <p:nvPr/>
        </p:nvSpPr>
        <p:spPr>
          <a:xfrm>
            <a:off x="6782182" y="6262042"/>
            <a:ext cx="4941390" cy="338554"/>
          </a:xfrm>
          <a:prstGeom prst="rect">
            <a:avLst/>
          </a:prstGeom>
          <a:noFill/>
        </p:spPr>
        <p:txBody>
          <a:bodyPr wrap="square" rtlCol="0">
            <a:spAutoFit/>
          </a:bodyPr>
          <a:lstStyle/>
          <a:p>
            <a:r>
              <a:rPr lang="en-US" sz="800"/>
              <a:t>“4,569 Solar Panel and Battery Flat Vector Images  - Page 10 | Depositphotos.” Depositphotos, depositphotos.com/vectors/solar-panel-and-battery-flat.html?offset=900&amp;sorting=best_sales&amp;qview=215518638.</a:t>
            </a:r>
          </a:p>
        </p:txBody>
      </p:sp>
    </p:spTree>
    <p:extLst>
      <p:ext uri="{BB962C8B-B14F-4D97-AF65-F5344CB8AC3E}">
        <p14:creationId xmlns:p14="http://schemas.microsoft.com/office/powerpoint/2010/main" val="65490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8886-BBD0-BC03-D79A-E0EF580EB7CB}"/>
              </a:ext>
            </a:extLst>
          </p:cNvPr>
          <p:cNvSpPr>
            <a:spLocks noGrp="1"/>
          </p:cNvSpPr>
          <p:nvPr>
            <p:ph type="title"/>
          </p:nvPr>
        </p:nvSpPr>
        <p:spPr/>
        <p:txBody>
          <a:bodyPr/>
          <a:lstStyle/>
          <a:p>
            <a:r>
              <a:rPr lang="en-US">
                <a:latin typeface="PT Sans Bold"/>
              </a:rPr>
              <a:t>Power Systems cont. 			Wall Power</a:t>
            </a:r>
            <a:endParaRPr lang="en-US"/>
          </a:p>
        </p:txBody>
      </p:sp>
      <p:pic>
        <p:nvPicPr>
          <p:cNvPr id="35" name="Content Placeholder 34">
            <a:extLst>
              <a:ext uri="{FF2B5EF4-FFF2-40B4-BE49-F238E27FC236}">
                <a16:creationId xmlns:a16="http://schemas.microsoft.com/office/drawing/2014/main" id="{E5FDAA4A-1A74-1BDC-4280-A1AF5CACE500}"/>
              </a:ext>
            </a:extLst>
          </p:cNvPr>
          <p:cNvPicPr>
            <a:picLocks noGrp="1" noChangeAspect="1"/>
          </p:cNvPicPr>
          <p:nvPr>
            <p:ph idx="1"/>
          </p:nvPr>
        </p:nvPicPr>
        <p:blipFill>
          <a:blip r:embed="rId3"/>
          <a:stretch>
            <a:fillRect/>
          </a:stretch>
        </p:blipFill>
        <p:spPr>
          <a:xfrm>
            <a:off x="574040" y="2066539"/>
            <a:ext cx="5896090" cy="2963228"/>
          </a:xfrm>
        </p:spPr>
      </p:pic>
      <p:pic>
        <p:nvPicPr>
          <p:cNvPr id="37" name="Picture 36" descr="A green circuit board with many small chips&#10;&#10;Description automatically generated">
            <a:extLst>
              <a:ext uri="{FF2B5EF4-FFF2-40B4-BE49-F238E27FC236}">
                <a16:creationId xmlns:a16="http://schemas.microsoft.com/office/drawing/2014/main" id="{8653CCE8-43CE-869B-34CE-620431037575}"/>
              </a:ext>
            </a:extLst>
          </p:cNvPr>
          <p:cNvPicPr>
            <a:picLocks noChangeAspect="1"/>
          </p:cNvPicPr>
          <p:nvPr/>
        </p:nvPicPr>
        <p:blipFill>
          <a:blip r:embed="rId4"/>
          <a:stretch>
            <a:fillRect/>
          </a:stretch>
        </p:blipFill>
        <p:spPr>
          <a:xfrm rot="16200000">
            <a:off x="7621375" y="1159554"/>
            <a:ext cx="3394837" cy="5208808"/>
          </a:xfrm>
          <a:prstGeom prst="rect">
            <a:avLst/>
          </a:prstGeom>
        </p:spPr>
      </p:pic>
    </p:spTree>
    <p:extLst>
      <p:ext uri="{BB962C8B-B14F-4D97-AF65-F5344CB8AC3E}">
        <p14:creationId xmlns:p14="http://schemas.microsoft.com/office/powerpoint/2010/main" val="4203662000"/>
      </p:ext>
    </p:extLst>
  </p:cSld>
  <p:clrMapOvr>
    <a:masterClrMapping/>
  </p:clrMapOvr>
  <mc:AlternateContent xmlns:mc="http://schemas.openxmlformats.org/markup-compatibility/2006" xmlns:p14="http://schemas.microsoft.com/office/powerpoint/2010/main">
    <mc:Choice Requires="p14">
      <p:transition spd="slow" p14:dur="2000" advTm="13999"/>
    </mc:Choice>
    <mc:Fallback xmlns="">
      <p:transition spd="slow" advTm="1399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8886-BBD0-BC03-D79A-E0EF580EB7CB}"/>
              </a:ext>
            </a:extLst>
          </p:cNvPr>
          <p:cNvSpPr>
            <a:spLocks noGrp="1"/>
          </p:cNvSpPr>
          <p:nvPr>
            <p:ph type="title"/>
          </p:nvPr>
        </p:nvSpPr>
        <p:spPr>
          <a:xfrm>
            <a:off x="732099" y="297606"/>
            <a:ext cx="10515600" cy="1325563"/>
          </a:xfrm>
        </p:spPr>
        <p:txBody>
          <a:bodyPr/>
          <a:lstStyle/>
          <a:p>
            <a:r>
              <a:rPr lang="en-US">
                <a:latin typeface="PT Sans Bold"/>
              </a:rPr>
              <a:t>Power Systems cont.			Solar Power</a:t>
            </a:r>
            <a:endParaRPr lang="en-US"/>
          </a:p>
        </p:txBody>
      </p:sp>
      <p:pic>
        <p:nvPicPr>
          <p:cNvPr id="7" name="Picture 6">
            <a:extLst>
              <a:ext uri="{FF2B5EF4-FFF2-40B4-BE49-F238E27FC236}">
                <a16:creationId xmlns:a16="http://schemas.microsoft.com/office/drawing/2014/main" id="{E45C3137-8059-B158-0B27-B0D63CD7CDFD}"/>
              </a:ext>
            </a:extLst>
          </p:cNvPr>
          <p:cNvPicPr>
            <a:picLocks noChangeAspect="1"/>
          </p:cNvPicPr>
          <p:nvPr/>
        </p:nvPicPr>
        <p:blipFill>
          <a:blip r:embed="rId3"/>
          <a:stretch>
            <a:fillRect/>
          </a:stretch>
        </p:blipFill>
        <p:spPr>
          <a:xfrm>
            <a:off x="838200" y="1825625"/>
            <a:ext cx="10523325" cy="4305727"/>
          </a:xfrm>
          <a:prstGeom prst="rect">
            <a:avLst/>
          </a:prstGeom>
        </p:spPr>
      </p:pic>
    </p:spTree>
    <p:extLst>
      <p:ext uri="{BB962C8B-B14F-4D97-AF65-F5344CB8AC3E}">
        <p14:creationId xmlns:p14="http://schemas.microsoft.com/office/powerpoint/2010/main" val="1088557156"/>
      </p:ext>
    </p:extLst>
  </p:cSld>
  <p:clrMapOvr>
    <a:masterClrMapping/>
  </p:clrMapOvr>
  <mc:AlternateContent xmlns:mc="http://schemas.openxmlformats.org/markup-compatibility/2006" xmlns:p14="http://schemas.microsoft.com/office/powerpoint/2010/main">
    <mc:Choice Requires="p14">
      <p:transition spd="slow" p14:dur="2000" advTm="13999"/>
    </mc:Choice>
    <mc:Fallback xmlns="">
      <p:transition spd="slow" advTm="13999"/>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_16.9_Powerpoint[2] [Read-Only]" id="{222A19D4-8689-5742-8DEA-08159459E6BD}" vid="{91EEA40F-F2BE-1D4A-A8C2-AE1A0026DA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Tech_16.9_Powerpoint</Template>
  <TotalTime>0</TotalTime>
  <Words>1973</Words>
  <Application>Microsoft Office PowerPoint</Application>
  <PresentationFormat>Widescreen</PresentationFormat>
  <Paragraphs>215</Paragraphs>
  <Slides>24</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PT Sans Bold</vt:lpstr>
      <vt:lpstr>PT Sans Regular</vt:lpstr>
      <vt:lpstr>Times New Roman</vt:lpstr>
      <vt:lpstr>Office Theme</vt:lpstr>
      <vt:lpstr>PowerPoint Presentation</vt:lpstr>
      <vt:lpstr>The Problem</vt:lpstr>
      <vt:lpstr>Camera Problems</vt:lpstr>
      <vt:lpstr>Cameras vs Inductive Loops</vt:lpstr>
      <vt:lpstr>Proposed Solution</vt:lpstr>
      <vt:lpstr>Measures of Success</vt:lpstr>
      <vt:lpstr>Power Systems</vt:lpstr>
      <vt:lpstr>Power Systems cont.    Wall Power</vt:lpstr>
      <vt:lpstr>Power Systems cont.   Solar Power</vt:lpstr>
      <vt:lpstr>Power Systems Cont.   Solar Power</vt:lpstr>
      <vt:lpstr>Charge Controller Problems</vt:lpstr>
      <vt:lpstr>Loop Controller</vt:lpstr>
      <vt:lpstr>Data Processing – ESP32 Vehicle Detection</vt:lpstr>
      <vt:lpstr>Data Processing – LoRaWAN Communication</vt:lpstr>
      <vt:lpstr>LoRaWAN Scalability</vt:lpstr>
      <vt:lpstr>Evolution of Measures of Success</vt:lpstr>
      <vt:lpstr>Video Demonstration</vt:lpstr>
      <vt:lpstr>PowerPoint Presentation</vt:lpstr>
      <vt:lpstr>Ground Sensor Reliability</vt:lpstr>
      <vt:lpstr>LoRaWAN Range</vt:lpstr>
      <vt:lpstr>Final Results</vt:lpstr>
      <vt:lpstr>Surpassed Expectations </vt:lpstr>
      <vt:lpstr>Budget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Sisk, Michael (mtsisk42)</dc:creator>
  <cp:lastModifiedBy>Sisk, Michael (mtsisk42)</cp:lastModifiedBy>
  <cp:revision>1</cp:revision>
  <dcterms:created xsi:type="dcterms:W3CDTF">2023-11-16T19:30:01Z</dcterms:created>
  <dcterms:modified xsi:type="dcterms:W3CDTF">2024-04-25T12:58:52Z</dcterms:modified>
</cp:coreProperties>
</file>